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Lst>
  <p:sldSz cy="5143500" cx="9144000"/>
  <p:notesSz cx="6858000" cy="9144000"/>
  <p:embeddedFontLst>
    <p:embeddedFont>
      <p:font typeface="Dosis"/>
      <p:regular r:id="rId23"/>
      <p:bold r:id="rId24"/>
    </p:embeddedFont>
    <p:embeddedFont>
      <p:font typeface="Roboto Black"/>
      <p:bold r:id="rId25"/>
      <p:boldItalic r:id="rId26"/>
    </p:embeddedFont>
    <p:embeddedFont>
      <p:font typeface="Roboto Thin"/>
      <p:regular r:id="rId27"/>
      <p:bold r:id="rId28"/>
      <p:italic r:id="rId29"/>
      <p:boldItalic r:id="rId30"/>
    </p:embeddedFon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A0A8007-A3BB-43F2-A80A-C90236D535AE}">
  <a:tblStyle styleId="{DA0A8007-A3BB-43F2-A80A-C90236D535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3505A6A-0F19-481E-8AEC-DDE4902828F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Dosis-bold.fntdata"/><Relationship Id="rId23" Type="http://schemas.openxmlformats.org/officeDocument/2006/relationships/font" Target="fonts/Dosis-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Black-boldItalic.fntdata"/><Relationship Id="rId25" Type="http://schemas.openxmlformats.org/officeDocument/2006/relationships/font" Target="fonts/RobotoBlack-bold.fntdata"/><Relationship Id="rId28" Type="http://schemas.openxmlformats.org/officeDocument/2006/relationships/font" Target="fonts/RobotoThin-bold.fntdata"/><Relationship Id="rId27"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Thin-italic.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regular.fntdata"/><Relationship Id="rId30" Type="http://schemas.openxmlformats.org/officeDocument/2006/relationships/font" Target="fonts/RobotoThin-boldItalic.fntdata"/><Relationship Id="rId11" Type="http://schemas.openxmlformats.org/officeDocument/2006/relationships/slide" Target="slides/slide3.xml"/><Relationship Id="rId33" Type="http://schemas.openxmlformats.org/officeDocument/2006/relationships/font" Target="fonts/Roboto-italic.fntdata"/><Relationship Id="rId10" Type="http://schemas.openxmlformats.org/officeDocument/2006/relationships/slide" Target="slides/slide2.xml"/><Relationship Id="rId32" Type="http://schemas.openxmlformats.org/officeDocument/2006/relationships/font" Target="fonts/Roboto-bold.fntdata"/><Relationship Id="rId13" Type="http://schemas.openxmlformats.org/officeDocument/2006/relationships/slide" Target="slides/slide5.xml"/><Relationship Id="rId12" Type="http://schemas.openxmlformats.org/officeDocument/2006/relationships/slide" Target="slides/slide4.xml"/><Relationship Id="rId34" Type="http://schemas.openxmlformats.org/officeDocument/2006/relationships/font" Target="fonts/Roboto-bold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3e6b42dff8_0_12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Google Shape;368;g3e6b42dff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e6b42dff8_0_1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Google Shape;377;g3e6b42dff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ddde9bb76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Google Shape;385;g3ddde9bb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ddde9bb76_0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Google Shape;395;g3ddde9bb7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3ddde9bb76_0_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Google Shape;404;g3ddde9bb7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e6b42dff8_0_2: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e6b42dff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e6b42dff8_0_18: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3e6b42dff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3e6b42dff8_0_3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Google Shape;329;g3e6b42dff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e6b42dff8_0_9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Google Shape;341;g3e6b42dff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e6b42dff8_0_1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Google Shape;352;g3e6b42dff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3e6b42dff8_0_1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Google Shape;360;g3e6b42dff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ctr">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295269"/>
        </a:solidFill>
      </p:bgPr>
    </p:bg>
    <p:spTree>
      <p:nvGrpSpPr>
        <p:cNvPr id="54" name="Shape 54"/>
        <p:cNvGrpSpPr/>
        <p:nvPr/>
      </p:nvGrpSpPr>
      <p:grpSpPr>
        <a:xfrm>
          <a:off x="0" y="0"/>
          <a:ext cx="0" cy="0"/>
          <a:chOff x="0" y="0"/>
          <a:chExt cx="0" cy="0"/>
        </a:xfrm>
      </p:grpSpPr>
      <p:sp>
        <p:nvSpPr>
          <p:cNvPr id="55" name="Google Shape;55;p15"/>
          <p:cNvSpPr/>
          <p:nvPr/>
        </p:nvSpPr>
        <p:spPr>
          <a:xfrm>
            <a:off x="469021" y="1983100"/>
            <a:ext cx="8210374"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56" name="Google Shape;56;p15"/>
          <p:cNvSpPr/>
          <p:nvPr/>
        </p:nvSpPr>
        <p:spPr>
          <a:xfrm>
            <a:off x="469011" y="2814675"/>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57" name="Google Shape;57;p15"/>
          <p:cNvSpPr/>
          <p:nvPr/>
        </p:nvSpPr>
        <p:spPr>
          <a:xfrm>
            <a:off x="469031" y="4578285"/>
            <a:ext cx="1792609" cy="19645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58" name="Google Shape;58;p15"/>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p:cSld name="CUSTOM_1">
    <p:bg>
      <p:bgPr>
        <a:solidFill>
          <a:srgbClr val="295269"/>
        </a:solidFill>
      </p:bgPr>
    </p:bg>
    <p:spTree>
      <p:nvGrpSpPr>
        <p:cNvPr id="59" name="Shape 59"/>
        <p:cNvGrpSpPr/>
        <p:nvPr/>
      </p:nvGrpSpPr>
      <p:grpSpPr>
        <a:xfrm>
          <a:off x="0" y="0"/>
          <a:ext cx="0" cy="0"/>
          <a:chOff x="0" y="0"/>
          <a:chExt cx="0" cy="0"/>
        </a:xfrm>
      </p:grpSpPr>
      <p:sp>
        <p:nvSpPr>
          <p:cNvPr id="60" name="Google Shape;60;p16"/>
          <p:cNvSpPr/>
          <p:nvPr/>
        </p:nvSpPr>
        <p:spPr>
          <a:xfrm>
            <a:off x="469000" y="2073325"/>
            <a:ext cx="7747596" cy="166050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61" name="Google Shape;61;p16"/>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62" name="Google Shape;62;p16"/>
          <p:cNvSpPr/>
          <p:nvPr/>
        </p:nvSpPr>
        <p:spPr>
          <a:xfrm>
            <a:off x="469011" y="519150"/>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63" name="Google Shape;63;p16"/>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CUSTOM_6">
    <p:bg>
      <p:bgPr>
        <a:solidFill>
          <a:srgbClr val="6AB1D3"/>
        </a:solidFill>
      </p:bgPr>
    </p:bg>
    <p:spTree>
      <p:nvGrpSpPr>
        <p:cNvPr id="64" name="Shape 64"/>
        <p:cNvGrpSpPr/>
        <p:nvPr/>
      </p:nvGrpSpPr>
      <p:grpSpPr>
        <a:xfrm>
          <a:off x="0" y="0"/>
          <a:ext cx="0" cy="0"/>
          <a:chOff x="0" y="0"/>
          <a:chExt cx="0" cy="0"/>
        </a:xfrm>
      </p:grpSpPr>
      <p:sp>
        <p:nvSpPr>
          <p:cNvPr id="65" name="Google Shape;65;p17"/>
          <p:cNvSpPr/>
          <p:nvPr/>
        </p:nvSpPr>
        <p:spPr>
          <a:xfrm>
            <a:off x="469021" y="1906900"/>
            <a:ext cx="8171820"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66" name="Google Shape;66;p17"/>
          <p:cNvSpPr/>
          <p:nvPr/>
        </p:nvSpPr>
        <p:spPr>
          <a:xfrm>
            <a:off x="469011" y="2738475"/>
            <a:ext cx="8171820"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CUSTOM_7">
    <p:bg>
      <p:bgPr>
        <a:solidFill>
          <a:srgbClr val="E6E7E8"/>
        </a:solidFill>
      </p:bgPr>
    </p:bg>
    <p:spTree>
      <p:nvGrpSpPr>
        <p:cNvPr id="67" name="Shape 67"/>
        <p:cNvGrpSpPr/>
        <p:nvPr/>
      </p:nvGrpSpPr>
      <p:grpSpPr>
        <a:xfrm>
          <a:off x="0" y="0"/>
          <a:ext cx="0" cy="0"/>
          <a:chOff x="0" y="0"/>
          <a:chExt cx="0" cy="0"/>
        </a:xfrm>
      </p:grpSpPr>
      <p:sp>
        <p:nvSpPr>
          <p:cNvPr id="68" name="Google Shape;68;p18"/>
          <p:cNvSpPr/>
          <p:nvPr/>
        </p:nvSpPr>
        <p:spPr>
          <a:xfrm>
            <a:off x="469021" y="1906900"/>
            <a:ext cx="8210374"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69" name="Google Shape;69;p18"/>
          <p:cNvSpPr/>
          <p:nvPr/>
        </p:nvSpPr>
        <p:spPr>
          <a:xfrm>
            <a:off x="469011" y="2738475"/>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al Slide">
  <p:cSld name="CUSTOM_11">
    <p:spTree>
      <p:nvGrpSpPr>
        <p:cNvPr id="70" name="Shape 70"/>
        <p:cNvGrpSpPr/>
        <p:nvPr/>
      </p:nvGrpSpPr>
      <p:grpSpPr>
        <a:xfrm>
          <a:off x="0" y="0"/>
          <a:ext cx="0" cy="0"/>
          <a:chOff x="0" y="0"/>
          <a:chExt cx="0" cy="0"/>
        </a:xfrm>
      </p:grpSpPr>
      <p:sp>
        <p:nvSpPr>
          <p:cNvPr id="71" name="Google Shape;71;p19"/>
          <p:cNvSpPr/>
          <p:nvPr/>
        </p:nvSpPr>
        <p:spPr>
          <a:xfrm>
            <a:off x="469025" y="1767264"/>
            <a:ext cx="7697398" cy="216065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72" name="Google Shape;72;p19"/>
          <p:cNvSpPr/>
          <p:nvPr/>
        </p:nvSpPr>
        <p:spPr>
          <a:xfrm>
            <a:off x="469031" y="1063194"/>
            <a:ext cx="785826" cy="35498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1">
  <p:cSld name="CUSTOM_9">
    <p:spTree>
      <p:nvGrpSpPr>
        <p:cNvPr id="73" name="Shape 73"/>
        <p:cNvGrpSpPr/>
        <p:nvPr/>
      </p:nvGrpSpPr>
      <p:grpSpPr>
        <a:xfrm>
          <a:off x="0" y="0"/>
          <a:ext cx="0" cy="0"/>
          <a:chOff x="0" y="0"/>
          <a:chExt cx="0" cy="0"/>
        </a:xfrm>
      </p:grpSpPr>
      <p:sp>
        <p:nvSpPr>
          <p:cNvPr id="74" name="Google Shape;74;p20"/>
          <p:cNvSpPr/>
          <p:nvPr/>
        </p:nvSpPr>
        <p:spPr>
          <a:xfrm>
            <a:off x="469000" y="2073325"/>
            <a:ext cx="7747596" cy="166050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75" name="Google Shape;75;p20"/>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76" name="Google Shape;76;p20"/>
          <p:cNvSpPr/>
          <p:nvPr/>
        </p:nvSpPr>
        <p:spPr>
          <a:xfrm>
            <a:off x="469011" y="519150"/>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77" name="Google Shape;77;p20"/>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p:cSld name="CUSTOM_8">
    <p:spTree>
      <p:nvGrpSpPr>
        <p:cNvPr id="78" name="Shape 78"/>
        <p:cNvGrpSpPr/>
        <p:nvPr/>
      </p:nvGrpSpPr>
      <p:grpSpPr>
        <a:xfrm>
          <a:off x="0" y="0"/>
          <a:ext cx="0" cy="0"/>
          <a:chOff x="0" y="0"/>
          <a:chExt cx="0" cy="0"/>
        </a:xfrm>
      </p:grpSpPr>
      <p:sp>
        <p:nvSpPr>
          <p:cNvPr id="79" name="Google Shape;79;p21"/>
          <p:cNvSpPr/>
          <p:nvPr/>
        </p:nvSpPr>
        <p:spPr>
          <a:xfrm>
            <a:off x="469025" y="1083775"/>
            <a:ext cx="821037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0" name="Google Shape;80;p21"/>
          <p:cNvSpPr/>
          <p:nvPr/>
        </p:nvSpPr>
        <p:spPr>
          <a:xfrm>
            <a:off x="469025" y="2543425"/>
            <a:ext cx="8210374" cy="216632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81" name="Google Shape;81;p21"/>
          <p:cNvSpPr/>
          <p:nvPr/>
        </p:nvSpPr>
        <p:spPr>
          <a:xfrm>
            <a:off x="469031" y="489942"/>
            <a:ext cx="809261"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1pPr>
            <a:lvl2pPr lvl="1"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2pPr>
            <a:lvl3pPr lvl="2"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3pPr>
            <a:lvl4pPr lvl="3"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4pPr>
            <a:lvl5pPr lvl="4"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5pPr>
            <a:lvl6pPr lvl="5"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6pPr>
            <a:lvl7pPr lvl="6"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7pPr>
            <a:lvl8pPr lvl="7"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8pPr>
            <a:lvl9pPr lvl="8"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 Andy">
  <p:cSld name="CUSTOM_8_1">
    <p:spTree>
      <p:nvGrpSpPr>
        <p:cNvPr id="82" name="Shape 82"/>
        <p:cNvGrpSpPr/>
        <p:nvPr/>
      </p:nvGrpSpPr>
      <p:grpSpPr>
        <a:xfrm>
          <a:off x="0" y="0"/>
          <a:ext cx="0" cy="0"/>
          <a:chOff x="0" y="0"/>
          <a:chExt cx="0" cy="0"/>
        </a:xfrm>
      </p:grpSpPr>
      <p:sp>
        <p:nvSpPr>
          <p:cNvPr id="83" name="Google Shape;83;p22"/>
          <p:cNvSpPr/>
          <p:nvPr/>
        </p:nvSpPr>
        <p:spPr>
          <a:xfrm>
            <a:off x="469025" y="1083775"/>
            <a:ext cx="821037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4" name="Google Shape;84;p22"/>
          <p:cNvSpPr/>
          <p:nvPr/>
        </p:nvSpPr>
        <p:spPr>
          <a:xfrm>
            <a:off x="469031" y="489942"/>
            <a:ext cx="809261"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85" name="Google Shape;85;p22"/>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600"/>
              </a:spcBef>
              <a:spcAft>
                <a:spcPts val="0"/>
              </a:spcAft>
              <a:buClr>
                <a:schemeClr val="dk1"/>
              </a:buClr>
              <a:buSzPts val="2400"/>
              <a:buFont typeface="Dosis"/>
              <a:buChar char="●"/>
              <a:defRPr b="0" i="0" sz="2400" u="none" cap="none" strike="noStrike">
                <a:solidFill>
                  <a:schemeClr val="dk1"/>
                </a:solidFill>
                <a:latin typeface="Dosis"/>
                <a:ea typeface="Dosis"/>
                <a:cs typeface="Dosis"/>
                <a:sym typeface="Dosis"/>
              </a:defRPr>
            </a:lvl1pPr>
            <a:lvl2pPr indent="-266700" lvl="1" marL="9144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2pPr>
            <a:lvl3pPr indent="-266700" lvl="2" marL="13716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3pPr>
            <a:lvl4pPr indent="-266700" lvl="3" marL="18288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4pPr>
            <a:lvl5pPr indent="-266700" lvl="4" marL="22860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5pPr>
            <a:lvl6pPr indent="-266700" lvl="5" marL="27432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6pPr>
            <a:lvl7pPr indent="-266700" lvl="6" marL="32004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7pPr>
            <a:lvl8pPr indent="-266700" lvl="7" marL="36576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8pPr>
            <a:lvl9pPr indent="-266700" lvl="8" marL="41148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Column">
  <p:cSld name="CUSTOM_3">
    <p:spTree>
      <p:nvGrpSpPr>
        <p:cNvPr id="86" name="Shape 86"/>
        <p:cNvGrpSpPr/>
        <p:nvPr/>
      </p:nvGrpSpPr>
      <p:grpSpPr>
        <a:xfrm>
          <a:off x="0" y="0"/>
          <a:ext cx="0" cy="0"/>
          <a:chOff x="0" y="0"/>
          <a:chExt cx="0" cy="0"/>
        </a:xfrm>
      </p:grpSpPr>
      <p:sp>
        <p:nvSpPr>
          <p:cNvPr id="87" name="Google Shape;87;p23"/>
          <p:cNvSpPr/>
          <p:nvPr/>
        </p:nvSpPr>
        <p:spPr>
          <a:xfrm>
            <a:off x="469025" y="2498625"/>
            <a:ext cx="3836306"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88" name="Google Shape;88;p23"/>
          <p:cNvSpPr/>
          <p:nvPr/>
        </p:nvSpPr>
        <p:spPr>
          <a:xfrm>
            <a:off x="469025" y="1083775"/>
            <a:ext cx="821037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9" name="Google Shape;89;p23"/>
          <p:cNvSpPr/>
          <p:nvPr/>
        </p:nvSpPr>
        <p:spPr>
          <a:xfrm>
            <a:off x="469003" y="489950"/>
            <a:ext cx="3541048"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90" name="Google Shape;90;p23"/>
          <p:cNvSpPr/>
          <p:nvPr/>
        </p:nvSpPr>
        <p:spPr>
          <a:xfrm>
            <a:off x="4841000" y="2498625"/>
            <a:ext cx="3836306"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91" name="Google Shape;91;p23"/>
          <p:cNvSpPr/>
          <p:nvPr/>
        </p:nvSpPr>
        <p:spPr>
          <a:xfrm>
            <a:off x="4841000" y="3269525"/>
            <a:ext cx="3836306" cy="151804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2" name="Google Shape;92;p23"/>
          <p:cNvSpPr/>
          <p:nvPr/>
        </p:nvSpPr>
        <p:spPr>
          <a:xfrm>
            <a:off x="469025" y="3269525"/>
            <a:ext cx="3836306" cy="151804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Column">
  <p:cSld name="CUSTOM_4">
    <p:spTree>
      <p:nvGrpSpPr>
        <p:cNvPr id="93" name="Shape 93"/>
        <p:cNvGrpSpPr/>
        <p:nvPr/>
      </p:nvGrpSpPr>
      <p:grpSpPr>
        <a:xfrm>
          <a:off x="0" y="0"/>
          <a:ext cx="0" cy="0"/>
          <a:chOff x="0" y="0"/>
          <a:chExt cx="0" cy="0"/>
        </a:xfrm>
      </p:grpSpPr>
      <p:sp>
        <p:nvSpPr>
          <p:cNvPr id="94" name="Google Shape;94;p24"/>
          <p:cNvSpPr/>
          <p:nvPr/>
        </p:nvSpPr>
        <p:spPr>
          <a:xfrm>
            <a:off x="469025" y="1083775"/>
            <a:ext cx="818472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95" name="Google Shape;95;p24"/>
          <p:cNvSpPr/>
          <p:nvPr/>
        </p:nvSpPr>
        <p:spPr>
          <a:xfrm>
            <a:off x="469025" y="3269525"/>
            <a:ext cx="2460126" cy="151804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6" name="Google Shape;96;p24"/>
          <p:cNvSpPr/>
          <p:nvPr/>
        </p:nvSpPr>
        <p:spPr>
          <a:xfrm>
            <a:off x="469031" y="2466975"/>
            <a:ext cx="2460126"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7" name="Google Shape;97;p24"/>
          <p:cNvSpPr/>
          <p:nvPr/>
        </p:nvSpPr>
        <p:spPr>
          <a:xfrm>
            <a:off x="3345275" y="3261725"/>
            <a:ext cx="2458992" cy="151918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8" name="Google Shape;98;p24"/>
          <p:cNvSpPr/>
          <p:nvPr/>
        </p:nvSpPr>
        <p:spPr>
          <a:xfrm>
            <a:off x="3345273" y="2463626"/>
            <a:ext cx="2458992"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9" name="Google Shape;99;p24"/>
          <p:cNvSpPr/>
          <p:nvPr/>
        </p:nvSpPr>
        <p:spPr>
          <a:xfrm>
            <a:off x="6193600" y="3261725"/>
            <a:ext cx="2460126" cy="151918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100" name="Google Shape;100;p24"/>
          <p:cNvSpPr/>
          <p:nvPr/>
        </p:nvSpPr>
        <p:spPr>
          <a:xfrm>
            <a:off x="6220375" y="2460275"/>
            <a:ext cx="2458992"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101" name="Google Shape;101;p24"/>
          <p:cNvSpPr/>
          <p:nvPr/>
        </p:nvSpPr>
        <p:spPr>
          <a:xfrm>
            <a:off x="469007" y="489950"/>
            <a:ext cx="3036225"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Column">
  <p:cSld name="CUSTOM_20">
    <p:spTree>
      <p:nvGrpSpPr>
        <p:cNvPr id="102" name="Shape 102"/>
        <p:cNvGrpSpPr/>
        <p:nvPr/>
      </p:nvGrpSpPr>
      <p:grpSpPr>
        <a:xfrm>
          <a:off x="0" y="0"/>
          <a:ext cx="0" cy="0"/>
          <a:chOff x="0" y="0"/>
          <a:chExt cx="0" cy="0"/>
        </a:xfrm>
      </p:grpSpPr>
      <p:sp>
        <p:nvSpPr>
          <p:cNvPr id="103" name="Google Shape;103;p25"/>
          <p:cNvSpPr/>
          <p:nvPr/>
        </p:nvSpPr>
        <p:spPr>
          <a:xfrm>
            <a:off x="536150"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4" name="Google Shape;104;p25"/>
          <p:cNvSpPr/>
          <p:nvPr/>
        </p:nvSpPr>
        <p:spPr>
          <a:xfrm>
            <a:off x="536150"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5" name="Google Shape;105;p25"/>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6" name="Google Shape;106;p25"/>
          <p:cNvSpPr/>
          <p:nvPr/>
        </p:nvSpPr>
        <p:spPr>
          <a:xfrm>
            <a:off x="2619675"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7" name="Google Shape;107;p25"/>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8" name="Google Shape;108;p25"/>
          <p:cNvSpPr/>
          <p:nvPr/>
        </p:nvSpPr>
        <p:spPr>
          <a:xfrm>
            <a:off x="2619675"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9" name="Google Shape;109;p25"/>
          <p:cNvSpPr/>
          <p:nvPr/>
        </p:nvSpPr>
        <p:spPr>
          <a:xfrm>
            <a:off x="4718025"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0" name="Google Shape;110;p25"/>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1" name="Google Shape;111;p25"/>
          <p:cNvSpPr/>
          <p:nvPr/>
        </p:nvSpPr>
        <p:spPr>
          <a:xfrm>
            <a:off x="4718025"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2" name="Google Shape;112;p25"/>
          <p:cNvSpPr/>
          <p:nvPr/>
        </p:nvSpPr>
        <p:spPr>
          <a:xfrm>
            <a:off x="6816375"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3" name="Google Shape;113;p25"/>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4" name="Google Shape;114;p25"/>
          <p:cNvSpPr/>
          <p:nvPr/>
        </p:nvSpPr>
        <p:spPr>
          <a:xfrm>
            <a:off x="6816375"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15" name="Google Shape;115;p25"/>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116" name="Google Shape;116;p25"/>
          <p:cNvSpPr/>
          <p:nvPr/>
        </p:nvSpPr>
        <p:spPr>
          <a:xfrm>
            <a:off x="536150"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7" name="Google Shape;117;p25"/>
          <p:cNvSpPr/>
          <p:nvPr/>
        </p:nvSpPr>
        <p:spPr>
          <a:xfrm>
            <a:off x="536150"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18" name="Google Shape;118;p25"/>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9" name="Google Shape;119;p25"/>
          <p:cNvSpPr/>
          <p:nvPr/>
        </p:nvSpPr>
        <p:spPr>
          <a:xfrm>
            <a:off x="2619675"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0" name="Google Shape;120;p25"/>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1" name="Google Shape;121;p25"/>
          <p:cNvSpPr/>
          <p:nvPr/>
        </p:nvSpPr>
        <p:spPr>
          <a:xfrm>
            <a:off x="2619675"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2" name="Google Shape;122;p25"/>
          <p:cNvSpPr/>
          <p:nvPr/>
        </p:nvSpPr>
        <p:spPr>
          <a:xfrm>
            <a:off x="4718025"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3" name="Google Shape;123;p25"/>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4" name="Google Shape;124;p25"/>
          <p:cNvSpPr/>
          <p:nvPr/>
        </p:nvSpPr>
        <p:spPr>
          <a:xfrm>
            <a:off x="4718025"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5" name="Google Shape;125;p25"/>
          <p:cNvSpPr/>
          <p:nvPr/>
        </p:nvSpPr>
        <p:spPr>
          <a:xfrm>
            <a:off x="6816375"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6" name="Google Shape;126;p25"/>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7" name="Google Shape;127;p25"/>
          <p:cNvSpPr/>
          <p:nvPr/>
        </p:nvSpPr>
        <p:spPr>
          <a:xfrm>
            <a:off x="6816375"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28" name="Google Shape;128;p25"/>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129" name="Google Shape;129;p25"/>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130" name="Google Shape;130;p25"/>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131" name="Google Shape;131;p25"/>
          <p:cNvSpPr/>
          <p:nvPr/>
        </p:nvSpPr>
        <p:spPr>
          <a:xfrm>
            <a:off x="536150"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132" name="Google Shape;132;p25"/>
          <p:cNvSpPr/>
          <p:nvPr/>
        </p:nvSpPr>
        <p:spPr>
          <a:xfrm>
            <a:off x="2619675"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133" name="Google Shape;133;p25"/>
          <p:cNvSpPr/>
          <p:nvPr/>
        </p:nvSpPr>
        <p:spPr>
          <a:xfrm>
            <a:off x="6801475"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134" name="Google Shape;134;p25"/>
          <p:cNvSpPr/>
          <p:nvPr/>
        </p:nvSpPr>
        <p:spPr>
          <a:xfrm>
            <a:off x="4717950"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135" name="Google Shape;135;p25"/>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6" name="Google Shape;136;p25"/>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7" name="Google Shape;137;p25"/>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8" name="Google Shape;138;p25"/>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s Slide">
  <p:cSld name="CUSTOM_19">
    <p:spTree>
      <p:nvGrpSpPr>
        <p:cNvPr id="139" name="Shape 139"/>
        <p:cNvGrpSpPr/>
        <p:nvPr/>
      </p:nvGrpSpPr>
      <p:grpSpPr>
        <a:xfrm>
          <a:off x="0" y="0"/>
          <a:ext cx="0" cy="0"/>
          <a:chOff x="0" y="0"/>
          <a:chExt cx="0" cy="0"/>
        </a:xfrm>
      </p:grpSpPr>
      <p:pic>
        <p:nvPicPr>
          <p:cNvPr id="140" name="Google Shape;140;p26"/>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141" name="Google Shape;141;p26"/>
          <p:cNvSpPr/>
          <p:nvPr/>
        </p:nvSpPr>
        <p:spPr>
          <a:xfrm>
            <a:off x="457359" y="1347812"/>
            <a:ext cx="2434482" cy="2447869"/>
          </a:xfrm>
          <a:custGeom>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2" name="Google Shape;142;p26"/>
          <p:cNvSpPr/>
          <p:nvPr/>
        </p:nvSpPr>
        <p:spPr>
          <a:xfrm>
            <a:off x="585722" y="1522982"/>
            <a:ext cx="2177712" cy="29916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3" name="Google Shape;143;p26"/>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4" name="Google Shape;144;p26"/>
          <p:cNvSpPr/>
          <p:nvPr/>
        </p:nvSpPr>
        <p:spPr>
          <a:xfrm>
            <a:off x="641533" y="2167111"/>
            <a:ext cx="2066106" cy="1378502"/>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45" name="Google Shape;145;p26"/>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46" name="Google Shape;146;p26"/>
          <p:cNvSpPr/>
          <p:nvPr/>
        </p:nvSpPr>
        <p:spPr>
          <a:xfrm>
            <a:off x="3354758" y="1347812"/>
            <a:ext cx="2434482" cy="2447869"/>
          </a:xfrm>
          <a:custGeom>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7" name="Google Shape;147;p26"/>
          <p:cNvSpPr/>
          <p:nvPr/>
        </p:nvSpPr>
        <p:spPr>
          <a:xfrm>
            <a:off x="3483123" y="1522982"/>
            <a:ext cx="2177712" cy="29916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8" name="Google Shape;148;p26"/>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9" name="Google Shape;149;p26"/>
          <p:cNvSpPr/>
          <p:nvPr/>
        </p:nvSpPr>
        <p:spPr>
          <a:xfrm>
            <a:off x="3538933" y="2167111"/>
            <a:ext cx="2066106" cy="1378502"/>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50" name="Google Shape;150;p26"/>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51" name="Google Shape;151;p26"/>
          <p:cNvSpPr/>
          <p:nvPr/>
        </p:nvSpPr>
        <p:spPr>
          <a:xfrm>
            <a:off x="6252158" y="1347812"/>
            <a:ext cx="2434482" cy="2447869"/>
          </a:xfrm>
          <a:custGeom>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2" name="Google Shape;152;p26"/>
          <p:cNvSpPr/>
          <p:nvPr/>
        </p:nvSpPr>
        <p:spPr>
          <a:xfrm>
            <a:off x="6380522" y="1522982"/>
            <a:ext cx="2177712" cy="29916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53" name="Google Shape;153;p26"/>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54" name="Google Shape;154;p26"/>
          <p:cNvSpPr/>
          <p:nvPr/>
        </p:nvSpPr>
        <p:spPr>
          <a:xfrm>
            <a:off x="6436332" y="2167111"/>
            <a:ext cx="2066106" cy="1378502"/>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Image Normal">
  <p:cSld name="CUSTOM_13">
    <p:spTree>
      <p:nvGrpSpPr>
        <p:cNvPr id="155" name="Shape 155"/>
        <p:cNvGrpSpPr/>
        <p:nvPr/>
      </p:nvGrpSpPr>
      <p:grpSpPr>
        <a:xfrm>
          <a:off x="0" y="0"/>
          <a:ext cx="0" cy="0"/>
          <a:chOff x="0" y="0"/>
          <a:chExt cx="0" cy="0"/>
        </a:xfrm>
      </p:grpSpPr>
      <p:sp>
        <p:nvSpPr>
          <p:cNvPr id="156" name="Google Shape;156;p27"/>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7"/>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58" name="Google Shape;158;p27"/>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59" name="Google Shape;159;p27"/>
          <p:cNvSpPr/>
          <p:nvPr/>
        </p:nvSpPr>
        <p:spPr>
          <a:xfrm>
            <a:off x="486668" y="359490"/>
            <a:ext cx="2423304" cy="227707"/>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0" name="Google Shape;160;p27"/>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61" name="Google Shape;161;p27"/>
          <p:cNvSpPr/>
          <p:nvPr/>
        </p:nvSpPr>
        <p:spPr>
          <a:xfrm>
            <a:off x="486668" y="4452635"/>
            <a:ext cx="3240378" cy="33372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Image Slide">
  <p:cSld name="CUSTOM_14">
    <p:spTree>
      <p:nvGrpSpPr>
        <p:cNvPr id="162" name="Shape 162"/>
        <p:cNvGrpSpPr/>
        <p:nvPr/>
      </p:nvGrpSpPr>
      <p:grpSpPr>
        <a:xfrm>
          <a:off x="0" y="0"/>
          <a:ext cx="0" cy="0"/>
          <a:chOff x="0" y="0"/>
          <a:chExt cx="0" cy="0"/>
        </a:xfrm>
      </p:grpSpPr>
      <p:sp>
        <p:nvSpPr>
          <p:cNvPr id="163" name="Google Shape;163;p28"/>
          <p:cNvSpPr/>
          <p:nvPr/>
        </p:nvSpPr>
        <p:spPr>
          <a:xfrm>
            <a:off x="632594" y="4102372"/>
            <a:ext cx="2438905" cy="33372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4" name="Google Shape;164;p28"/>
          <p:cNvSpPr/>
          <p:nvPr/>
        </p:nvSpPr>
        <p:spPr>
          <a:xfrm>
            <a:off x="640407" y="705146"/>
            <a:ext cx="2423304" cy="159617"/>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5" name="Google Shape;165;p28"/>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66" name="Google Shape;166;p28"/>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67" name="Google Shape;167;p28"/>
          <p:cNvSpPr/>
          <p:nvPr/>
        </p:nvSpPr>
        <p:spPr>
          <a:xfrm>
            <a:off x="4874790" y="4103488"/>
            <a:ext cx="2438905" cy="33485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8" name="Google Shape;168;p28"/>
          <p:cNvSpPr/>
          <p:nvPr/>
        </p:nvSpPr>
        <p:spPr>
          <a:xfrm>
            <a:off x="4882604" y="707379"/>
            <a:ext cx="2423304" cy="158483"/>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1">
  <p:cSld name="CUSTOM_15">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71" name="Google Shape;171;p29"/>
          <p:cNvSpPr/>
          <p:nvPr/>
        </p:nvSpPr>
        <p:spPr>
          <a:xfrm>
            <a:off x="0" y="0"/>
            <a:ext cx="9144000" cy="5143500"/>
          </a:xfrm>
          <a:prstGeom prst="rect">
            <a:avLst/>
          </a:prstGeom>
          <a:solidFill>
            <a:srgbClr val="204056">
              <a:alpha val="8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9"/>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3" name="Google Shape;173;p29"/>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2">
  <p:cSld name="CUSTOM_16">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6" name="Google Shape;176;p30"/>
          <p:cNvSpPr/>
          <p:nvPr/>
        </p:nvSpPr>
        <p:spPr>
          <a:xfrm>
            <a:off x="0" y="0"/>
            <a:ext cx="9144000" cy="5143500"/>
          </a:xfrm>
          <a:prstGeom prst="rect">
            <a:avLst/>
          </a:prstGeom>
          <a:solidFill>
            <a:srgbClr val="204056">
              <a:alpha val="8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0"/>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8" name="Google Shape;178;p30"/>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lide">
  <p:cSld name="CUSTOM_17">
    <p:bg>
      <p:bgPr>
        <a:solidFill>
          <a:srgbClr val="000000"/>
        </a:solidFill>
      </p:bgPr>
    </p:bg>
    <p:spTree>
      <p:nvGrpSpPr>
        <p:cNvPr id="179" name="Shape 179"/>
        <p:cNvGrpSpPr/>
        <p:nvPr/>
      </p:nvGrpSpPr>
      <p:grpSpPr>
        <a:xfrm>
          <a:off x="0" y="0"/>
          <a:ext cx="0" cy="0"/>
          <a:chOff x="0" y="0"/>
          <a:chExt cx="0" cy="0"/>
        </a:xfrm>
      </p:grpSpPr>
      <p:pic>
        <p:nvPicPr>
          <p:cNvPr id="180" name="Google Shape;180;p31"/>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81" name="Google Shape;181;p31"/>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82" name="Google Shape;182;p31"/>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white">
  <p:cSld name="CUSTOM_5">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5" name="Google Shape;185;p32"/>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blue" type="titleOnly">
  <p:cSld name="TITLE_ONLY">
    <p:spTree>
      <p:nvGrpSpPr>
        <p:cNvPr id="186" name="Shape 186"/>
        <p:cNvGrpSpPr/>
        <p:nvPr/>
      </p:nvGrpSpPr>
      <p:grpSpPr>
        <a:xfrm>
          <a:off x="0" y="0"/>
          <a:ext cx="0" cy="0"/>
          <a:chOff x="0" y="0"/>
          <a:chExt cx="0" cy="0"/>
        </a:xfrm>
      </p:grpSpPr>
      <p:pic>
        <p:nvPicPr>
          <p:cNvPr id="187" name="Google Shape;187;p3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8" name="Google Shape;188;p33"/>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l Slide">
  <p:cSld name="CUSTOM_18">
    <p:bg>
      <p:bgPr>
        <a:solidFill>
          <a:srgbClr val="295269"/>
        </a:solidFill>
      </p:bgPr>
    </p:bg>
    <p:spTree>
      <p:nvGrpSpPr>
        <p:cNvPr id="189" name="Shape 189"/>
        <p:cNvGrpSpPr/>
        <p:nvPr/>
      </p:nvGrpSpPr>
      <p:grpSpPr>
        <a:xfrm>
          <a:off x="0" y="0"/>
          <a:ext cx="0" cy="0"/>
          <a:chOff x="0" y="0"/>
          <a:chExt cx="0" cy="0"/>
        </a:xfrm>
      </p:grpSpPr>
      <p:sp>
        <p:nvSpPr>
          <p:cNvPr id="190" name="Google Shape;190;p34"/>
          <p:cNvSpPr/>
          <p:nvPr/>
        </p:nvSpPr>
        <p:spPr>
          <a:xfrm>
            <a:off x="469021" y="2179413"/>
            <a:ext cx="8210374"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91" name="Google Shape;191;p34"/>
          <p:cNvSpPr/>
          <p:nvPr/>
        </p:nvSpPr>
        <p:spPr>
          <a:xfrm>
            <a:off x="2676525" y="3243775"/>
            <a:ext cx="3790948" cy="66155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92" name="Google Shape;192;p34"/>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93" name="Google Shape;193;p34"/>
          <p:cNvSpPr/>
          <p:nvPr/>
        </p:nvSpPr>
        <p:spPr>
          <a:xfrm>
            <a:off x="2676525" y="4634425"/>
            <a:ext cx="3790948" cy="3472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CUSTOM_21">
    <p:spTree>
      <p:nvGrpSpPr>
        <p:cNvPr id="194" name="Shape 194"/>
        <p:cNvGrpSpPr/>
        <p:nvPr/>
      </p:nvGrpSpPr>
      <p:grpSpPr>
        <a:xfrm>
          <a:off x="0" y="0"/>
          <a:ext cx="0" cy="0"/>
          <a:chOff x="0" y="0"/>
          <a:chExt cx="0" cy="0"/>
        </a:xfrm>
      </p:grpSpPr>
      <p:cxnSp>
        <p:nvCxnSpPr>
          <p:cNvPr id="195" name="Google Shape;195;p35"/>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6" name="Google Shape;196;p35"/>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97" name="Google Shape;197;p35"/>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8" name="Google Shape;198;p35"/>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99" name="Google Shape;199;p35"/>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200" name="Google Shape;200;p35"/>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201" name="Google Shape;201;p35"/>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2" name="Google Shape;202;p35"/>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203" name="Google Shape;203;p35"/>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204" name="Google Shape;204;p35"/>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5" name="Google Shape;205;p35"/>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206" name="Google Shape;206;p35"/>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07" name="Google Shape;207;p35"/>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8" name="Google Shape;208;p35"/>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209" name="Google Shape;209;p35"/>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210" name="Google Shape;210;p35"/>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1" name="Google Shape;211;p35"/>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212" name="Google Shape;212;p35"/>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3" name="Google Shape;213;p35"/>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4" name="Google Shape;214;p35"/>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215" name="Google Shape;215;p35"/>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216" name="Google Shape;216;p35"/>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7" name="Google Shape;217;p35"/>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218" name="Google Shape;218;p35"/>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9" name="Google Shape;219;p35"/>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0" name="Google Shape;220;p35"/>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1" name="Google Shape;221;p35"/>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222" name="Google Shape;222;p35"/>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223" name="Google Shape;223;p35"/>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224" name="Google Shape;224;p35"/>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225" name="Google Shape;225;p35"/>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226" name="Google Shape;226;p35"/>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227" name="Google Shape;227;p35"/>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228" name="Google Shape;228;p35"/>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229" name="Google Shape;229;p35"/>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230" name="Google Shape;230;p35"/>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231" name="Google Shape;231;p35"/>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232" name="Google Shape;232;p35"/>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233" name="Google Shape;233;p35"/>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5"/>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235" name="Google Shape;235;p35"/>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236" name="Google Shape;236;p35"/>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5"/>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238" name="Google Shape;238;p35"/>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35"/>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240" name="Google Shape;240;p35"/>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241" name="Google Shape;241;p35"/>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242" name="Google Shape;242;p35"/>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9" name="Google Shape;24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1" name="Shape 251"/>
        <p:cNvGrpSpPr/>
        <p:nvPr/>
      </p:nvGrpSpPr>
      <p:grpSpPr>
        <a:xfrm>
          <a:off x="0" y="0"/>
          <a:ext cx="0" cy="0"/>
          <a:chOff x="0" y="0"/>
          <a:chExt cx="0" cy="0"/>
        </a:xfrm>
      </p:grpSpPr>
      <p:sp>
        <p:nvSpPr>
          <p:cNvPr id="252" name="Google Shape;252;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253" name="Google Shape;253;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254" name="Google Shape;25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0" name="Google Shape;260;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1" name="Google Shape;261;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2" name="Google Shape;26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5" name="Google Shape;26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68" name="Google Shape;268;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70" name="Shape 270"/>
        <p:cNvGrpSpPr/>
        <p:nvPr/>
      </p:nvGrpSpPr>
      <p:grpSpPr>
        <a:xfrm>
          <a:off x="0" y="0"/>
          <a:ext cx="0" cy="0"/>
          <a:chOff x="0" y="0"/>
          <a:chExt cx="0" cy="0"/>
        </a:xfrm>
      </p:grpSpPr>
      <p:sp>
        <p:nvSpPr>
          <p:cNvPr id="271" name="Google Shape;271;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272" name="Google Shape;27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276" name="Google Shape;276;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277" name="Google Shape;277;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8" name="Google Shape;27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9" name="Shape 279"/>
        <p:cNvGrpSpPr/>
        <p:nvPr/>
      </p:nvGrpSpPr>
      <p:grpSpPr>
        <a:xfrm>
          <a:off x="0" y="0"/>
          <a:ext cx="0" cy="0"/>
          <a:chOff x="0" y="0"/>
          <a:chExt cx="0" cy="0"/>
        </a:xfrm>
      </p:grpSpPr>
      <p:sp>
        <p:nvSpPr>
          <p:cNvPr id="280" name="Google Shape;280;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281" name="Google Shape;28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82" name="Shape 282"/>
        <p:cNvGrpSpPr/>
        <p:nvPr/>
      </p:nvGrpSpPr>
      <p:grpSpPr>
        <a:xfrm>
          <a:off x="0" y="0"/>
          <a:ext cx="0" cy="0"/>
          <a:chOff x="0" y="0"/>
          <a:chExt cx="0" cy="0"/>
        </a:xfrm>
      </p:grpSpPr>
      <p:sp>
        <p:nvSpPr>
          <p:cNvPr id="283" name="Google Shape;283;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284" name="Google Shape;284;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85" name="Google Shape;28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6" name="Shape 286"/>
        <p:cNvGrpSpPr/>
        <p:nvPr/>
      </p:nvGrpSpPr>
      <p:grpSpPr>
        <a:xfrm>
          <a:off x="0" y="0"/>
          <a:ext cx="0" cy="0"/>
          <a:chOff x="0" y="0"/>
          <a:chExt cx="0" cy="0"/>
        </a:xfrm>
      </p:grpSpPr>
      <p:sp>
        <p:nvSpPr>
          <p:cNvPr id="287" name="Google Shape;28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1pPr>
            <a:lvl2pPr lvl="1"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2pPr>
            <a:lvl3pPr lvl="2"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3pPr>
            <a:lvl4pPr lvl="3"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4pPr>
            <a:lvl5pPr lvl="4"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5pPr>
            <a:lvl6pPr lvl="5"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6pPr>
            <a:lvl7pPr lvl="6"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7pPr>
            <a:lvl8pPr lvl="7"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8pPr>
            <a:lvl9pPr lvl="8"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Roboto"/>
              <a:buNone/>
              <a:defRPr b="0" i="0" sz="1800" u="none" cap="none" strike="noStrike">
                <a:solidFill>
                  <a:schemeClr val="dk2"/>
                </a:solidFill>
                <a:latin typeface="Roboto"/>
                <a:ea typeface="Roboto"/>
                <a:cs typeface="Roboto"/>
                <a:sym typeface="Roboto"/>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5269"/>
        </a:solidFill>
      </p:bgPr>
    </p:bg>
    <p:spTree>
      <p:nvGrpSpPr>
        <p:cNvPr id="291" name="Shape 291"/>
        <p:cNvGrpSpPr/>
        <p:nvPr/>
      </p:nvGrpSpPr>
      <p:grpSpPr>
        <a:xfrm>
          <a:off x="0" y="0"/>
          <a:ext cx="0" cy="0"/>
          <a:chOff x="0" y="0"/>
          <a:chExt cx="0" cy="0"/>
        </a:xfrm>
      </p:grpSpPr>
      <p:sp>
        <p:nvSpPr>
          <p:cNvPr id="292" name="Google Shape;292;p48"/>
          <p:cNvSpPr/>
          <p:nvPr/>
        </p:nvSpPr>
        <p:spPr>
          <a:xfrm>
            <a:off x="466825" y="2994050"/>
            <a:ext cx="8210374" cy="156146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lang="en" sz="4800">
                <a:solidFill>
                  <a:srgbClr val="F3F3F3"/>
                </a:solidFill>
                <a:latin typeface="Roboto Black"/>
                <a:ea typeface="Roboto Black"/>
                <a:cs typeface="Roboto Black"/>
                <a:sym typeface="Roboto Black"/>
              </a:rPr>
              <a:t>Funnels with Warby Parker</a:t>
            </a:r>
            <a:endParaRPr b="0" i="0" sz="48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F3F3F3"/>
                </a:solidFill>
                <a:latin typeface="Roboto Thin"/>
                <a:ea typeface="Roboto Thin"/>
                <a:cs typeface="Roboto Thin"/>
                <a:sym typeface="Roboto Thin"/>
              </a:rPr>
              <a:t>Learn SQL from Scratch</a:t>
            </a:r>
            <a:endParaRPr b="0" i="0" sz="2800" u="none" cap="none" strike="noStrike">
              <a:solidFill>
                <a:srgbClr val="F3F3F3"/>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F3F3F3"/>
                </a:solidFill>
                <a:latin typeface="Roboto Thin"/>
                <a:ea typeface="Roboto Thin"/>
                <a:cs typeface="Roboto Thin"/>
                <a:sym typeface="Roboto Thin"/>
              </a:rPr>
              <a:t>Patrick Mohney</a:t>
            </a:r>
            <a:endParaRPr b="0" i="0" sz="2800" u="none" cap="none" strike="noStrike">
              <a:solidFill>
                <a:srgbClr val="F3F3F3"/>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F3F3F3"/>
                </a:solidFill>
                <a:latin typeface="Roboto Thin"/>
                <a:ea typeface="Roboto Thin"/>
                <a:cs typeface="Roboto Thin"/>
                <a:sym typeface="Roboto Thin"/>
              </a:rPr>
              <a:t>7/30/18</a:t>
            </a:r>
            <a:endParaRPr b="0" i="0" sz="2800" u="none" cap="none" strike="noStrike">
              <a:solidFill>
                <a:srgbClr val="F3F3F3"/>
              </a:solidFill>
              <a:latin typeface="Roboto Thin"/>
              <a:ea typeface="Roboto Thin"/>
              <a:cs typeface="Roboto Thin"/>
              <a:sym typeface="Roboto Thin"/>
            </a:endParaRPr>
          </a:p>
        </p:txBody>
      </p:sp>
      <p:pic>
        <p:nvPicPr>
          <p:cNvPr id="293" name="Google Shape;293;p48"/>
          <p:cNvPicPr preferRelativeResize="0"/>
          <p:nvPr/>
        </p:nvPicPr>
        <p:blipFill rotWithShape="1">
          <a:blip r:embed="rId3">
            <a:alphaModFix/>
          </a:blip>
          <a:srcRect b="0" l="0" r="0" t="0"/>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69" name="Shape 369"/>
        <p:cNvGrpSpPr/>
        <p:nvPr/>
      </p:nvGrpSpPr>
      <p:grpSpPr>
        <a:xfrm>
          <a:off x="0" y="0"/>
          <a:ext cx="0" cy="0"/>
          <a:chOff x="0" y="0"/>
          <a:chExt cx="0" cy="0"/>
        </a:xfrm>
      </p:grpSpPr>
      <p:sp>
        <p:nvSpPr>
          <p:cNvPr id="370" name="Google Shape;37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None/>
            </a:pPr>
            <a:r>
              <a:rPr b="1" lang="en">
                <a:solidFill>
                  <a:srgbClr val="204056"/>
                </a:solidFill>
                <a:latin typeface="Roboto"/>
                <a:ea typeface="Roboto"/>
                <a:cs typeface="Roboto"/>
                <a:sym typeface="Roboto"/>
              </a:rPr>
              <a:t>3. A/B Testing with Home Try-On Funnel cont’d</a:t>
            </a:r>
            <a:endParaRPr b="1">
              <a:latin typeface="Roboto"/>
              <a:ea typeface="Roboto"/>
              <a:cs typeface="Roboto"/>
              <a:sym typeface="Roboto"/>
            </a:endParaRPr>
          </a:p>
        </p:txBody>
      </p:sp>
      <p:sp>
        <p:nvSpPr>
          <p:cNvPr id="371" name="Google Shape;371;p57"/>
          <p:cNvSpPr txBox="1"/>
          <p:nvPr>
            <p:ph idx="1" type="body"/>
          </p:nvPr>
        </p:nvSpPr>
        <p:spPr>
          <a:xfrm>
            <a:off x="311700" y="1152475"/>
            <a:ext cx="19767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04056"/>
                </a:solidFill>
                <a:latin typeface="Roboto"/>
                <a:ea typeface="Roboto"/>
                <a:cs typeface="Roboto"/>
                <a:sym typeface="Roboto"/>
              </a:rPr>
              <a:t>Let’s look at the overall conversion rate for each step:</a:t>
            </a:r>
            <a:endParaRPr sz="1200">
              <a:solidFill>
                <a:srgbClr val="204056"/>
              </a:solidFill>
              <a:latin typeface="Roboto"/>
              <a:ea typeface="Roboto"/>
              <a:cs typeface="Roboto"/>
              <a:sym typeface="Roboto"/>
            </a:endParaRPr>
          </a:p>
        </p:txBody>
      </p:sp>
      <p:graphicFrame>
        <p:nvGraphicFramePr>
          <p:cNvPr id="372" name="Google Shape;372;p57"/>
          <p:cNvGraphicFramePr/>
          <p:nvPr/>
        </p:nvGraphicFramePr>
        <p:xfrm>
          <a:off x="3333925" y="1306375"/>
          <a:ext cx="3000000" cy="3000000"/>
        </p:xfrm>
        <a:graphic>
          <a:graphicData uri="http://schemas.openxmlformats.org/drawingml/2006/table">
            <a:tbl>
              <a:tblPr>
                <a:noFill/>
                <a:tableStyleId>{DA0A8007-A3BB-43F2-A80A-C90236D535AE}</a:tableStyleId>
              </a:tblPr>
              <a:tblGrid>
                <a:gridCol w="1099675"/>
                <a:gridCol w="1099675"/>
                <a:gridCol w="1099675"/>
                <a:gridCol w="1099675"/>
                <a:gridCol w="1099675"/>
              </a:tblGrid>
              <a:tr h="295875">
                <a:tc>
                  <a:txBody>
                    <a:bodyPr>
                      <a:noAutofit/>
                    </a:bodyPr>
                    <a:lstStyle/>
                    <a:p>
                      <a:pPr indent="0" lvl="0" marL="0" rtl="0" algn="ctr">
                        <a:lnSpc>
                          <a:spcPct val="115000"/>
                        </a:lnSpc>
                        <a:spcBef>
                          <a:spcPts val="0"/>
                        </a:spcBef>
                        <a:spcAft>
                          <a:spcPts val="0"/>
                        </a:spcAft>
                        <a:buNone/>
                      </a:pPr>
                      <a:r>
                        <a:rPr b="1" lang="en" sz="1000">
                          <a:solidFill>
                            <a:srgbClr val="F3F3F3"/>
                          </a:solidFill>
                        </a:rPr>
                        <a:t>Quiz</a:t>
                      </a:r>
                      <a:endParaRPr b="1" sz="1000">
                        <a:solidFill>
                          <a:srgbClr val="F3F3F3"/>
                        </a:solidFill>
                      </a:endParaRPr>
                    </a:p>
                  </a:txBody>
                  <a:tcPr marT="19050" marB="19050" marR="28575" marL="28575" anchor="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000">
                          <a:solidFill>
                            <a:srgbClr val="F3F3F3"/>
                          </a:solidFill>
                        </a:rPr>
                        <a:t>Home_Try_On</a:t>
                      </a:r>
                      <a:endParaRPr b="1" sz="1000">
                        <a:solidFill>
                          <a:srgbClr val="F3F3F3"/>
                        </a:solidFill>
                      </a:endParaRPr>
                    </a:p>
                  </a:txBody>
                  <a:tcPr marT="19050" marB="19050" marR="28575" marL="28575" anchor="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000">
                          <a:solidFill>
                            <a:srgbClr val="F3F3F3"/>
                          </a:solidFill>
                        </a:rPr>
                        <a:t>Purchase</a:t>
                      </a:r>
                      <a:endParaRPr b="1" sz="1000">
                        <a:solidFill>
                          <a:srgbClr val="F3F3F3"/>
                        </a:solidFill>
                      </a:endParaRPr>
                    </a:p>
                  </a:txBody>
                  <a:tcPr marT="19050" marB="19050" marR="28575" marL="28575" anchor="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000">
                          <a:solidFill>
                            <a:srgbClr val="F3F3F3"/>
                          </a:solidFill>
                        </a:rPr>
                        <a:t>Quiz to Home_Try_On</a:t>
                      </a:r>
                      <a:endParaRPr b="1" sz="1000">
                        <a:solidFill>
                          <a:srgbClr val="F3F3F3"/>
                        </a:solidFill>
                      </a:endParaRPr>
                    </a:p>
                  </a:txBody>
                  <a:tcPr marT="19050" marB="19050" marR="28575" marL="28575" anchor="b">
                    <a:solidFill>
                      <a:srgbClr val="204056">
                        <a:alpha val="81960"/>
                      </a:srgbClr>
                    </a:solidFill>
                  </a:tcPr>
                </a:tc>
                <a:tc>
                  <a:txBody>
                    <a:bodyPr>
                      <a:noAutofit/>
                    </a:bodyPr>
                    <a:lstStyle/>
                    <a:p>
                      <a:pPr indent="0" lvl="0" marL="0" marR="0" rtl="0" algn="ctr">
                        <a:lnSpc>
                          <a:spcPct val="115000"/>
                        </a:lnSpc>
                        <a:spcBef>
                          <a:spcPts val="0"/>
                        </a:spcBef>
                        <a:spcAft>
                          <a:spcPts val="0"/>
                        </a:spcAft>
                        <a:buNone/>
                      </a:pPr>
                      <a:r>
                        <a:rPr b="1" lang="en" sz="1000">
                          <a:solidFill>
                            <a:srgbClr val="F3F3F3"/>
                          </a:solidFill>
                        </a:rPr>
                        <a:t>Home_Try_On</a:t>
                      </a:r>
                      <a:endParaRPr b="1" sz="1000">
                        <a:solidFill>
                          <a:srgbClr val="F3F3F3"/>
                        </a:solidFill>
                      </a:endParaRPr>
                    </a:p>
                    <a:p>
                      <a:pPr indent="0" lvl="0" marL="0" marR="0" rtl="0" algn="ctr">
                        <a:lnSpc>
                          <a:spcPct val="115000"/>
                        </a:lnSpc>
                        <a:spcBef>
                          <a:spcPts val="0"/>
                        </a:spcBef>
                        <a:spcAft>
                          <a:spcPts val="0"/>
                        </a:spcAft>
                        <a:buNone/>
                      </a:pPr>
                      <a:r>
                        <a:rPr b="1" lang="en" sz="1000">
                          <a:solidFill>
                            <a:srgbClr val="F3F3F3"/>
                          </a:solidFill>
                        </a:rPr>
                        <a:t> to Purchase</a:t>
                      </a:r>
                      <a:endParaRPr b="1" sz="1000">
                        <a:solidFill>
                          <a:srgbClr val="F3F3F3"/>
                        </a:solidFill>
                      </a:endParaRPr>
                    </a:p>
                  </a:txBody>
                  <a:tcPr marT="19050" marB="19050" marR="28575" marL="28575" anchor="b">
                    <a:lnR cap="flat" cmpd="sng" w="9525">
                      <a:solidFill>
                        <a:srgbClr val="000000"/>
                      </a:solidFill>
                      <a:prstDash val="solid"/>
                      <a:round/>
                      <a:headEnd len="sm" w="sm" type="none"/>
                      <a:tailEnd len="sm" w="sm" type="none"/>
                    </a:lnR>
                    <a:solidFill>
                      <a:srgbClr val="204056">
                        <a:alpha val="81960"/>
                      </a:srgbClr>
                    </a:solidFill>
                  </a:tcPr>
                </a:tc>
              </a:tr>
              <a:tr h="276825">
                <a:tc>
                  <a:txBody>
                    <a:bodyPr>
                      <a:noAutofit/>
                    </a:bodyPr>
                    <a:lstStyle/>
                    <a:p>
                      <a:pPr indent="0" lvl="0" marL="0" rtl="0" algn="ctr">
                        <a:lnSpc>
                          <a:spcPct val="115000"/>
                        </a:lnSpc>
                        <a:spcBef>
                          <a:spcPts val="0"/>
                        </a:spcBef>
                        <a:spcAft>
                          <a:spcPts val="0"/>
                        </a:spcAft>
                        <a:buNone/>
                      </a:pPr>
                      <a:r>
                        <a:rPr lang="en" sz="1000"/>
                        <a:t>1000</a:t>
                      </a:r>
                      <a:endParaRPr sz="1000"/>
                    </a:p>
                  </a:txBody>
                  <a:tcPr marT="19050" marB="19050" marR="28575" marL="28575" anchor="b"/>
                </a:tc>
                <a:tc>
                  <a:txBody>
                    <a:bodyPr>
                      <a:noAutofit/>
                    </a:bodyPr>
                    <a:lstStyle/>
                    <a:p>
                      <a:pPr indent="0" lvl="0" marL="0" rtl="0" algn="ctr">
                        <a:lnSpc>
                          <a:spcPct val="115000"/>
                        </a:lnSpc>
                        <a:spcBef>
                          <a:spcPts val="0"/>
                        </a:spcBef>
                        <a:spcAft>
                          <a:spcPts val="0"/>
                        </a:spcAft>
                        <a:buNone/>
                      </a:pPr>
                      <a:r>
                        <a:rPr lang="en" sz="1000"/>
                        <a:t>750</a:t>
                      </a:r>
                      <a:endParaRPr sz="1000"/>
                    </a:p>
                  </a:txBody>
                  <a:tcPr marT="19050" marB="19050" marR="28575" marL="28575" anchor="b"/>
                </a:tc>
                <a:tc>
                  <a:txBody>
                    <a:bodyPr>
                      <a:noAutofit/>
                    </a:bodyPr>
                    <a:lstStyle/>
                    <a:p>
                      <a:pPr indent="0" lvl="0" marL="0" rtl="0" algn="ctr">
                        <a:lnSpc>
                          <a:spcPct val="115000"/>
                        </a:lnSpc>
                        <a:spcBef>
                          <a:spcPts val="0"/>
                        </a:spcBef>
                        <a:spcAft>
                          <a:spcPts val="0"/>
                        </a:spcAft>
                        <a:buNone/>
                      </a:pPr>
                      <a:r>
                        <a:rPr lang="en" sz="1000"/>
                        <a:t>495</a:t>
                      </a:r>
                      <a:endParaRPr sz="1000"/>
                    </a:p>
                  </a:txBody>
                  <a:tcPr marT="19050" marB="19050" marR="28575" marL="28575" anchor="b"/>
                </a:tc>
                <a:tc>
                  <a:txBody>
                    <a:bodyPr>
                      <a:noAutofit/>
                    </a:bodyPr>
                    <a:lstStyle/>
                    <a:p>
                      <a:pPr indent="0" lvl="0" marL="0" rtl="0" algn="ctr">
                        <a:lnSpc>
                          <a:spcPct val="115000"/>
                        </a:lnSpc>
                        <a:spcBef>
                          <a:spcPts val="0"/>
                        </a:spcBef>
                        <a:spcAft>
                          <a:spcPts val="0"/>
                        </a:spcAft>
                        <a:buNone/>
                      </a:pPr>
                      <a:r>
                        <a:rPr lang="en" sz="1000"/>
                        <a:t>0.75</a:t>
                      </a:r>
                      <a:endParaRPr sz="1000"/>
                    </a:p>
                  </a:txBody>
                  <a:tcPr marT="19050" marB="19050" marR="28575" marL="28575" anchor="b"/>
                </a:tc>
                <a:tc>
                  <a:txBody>
                    <a:bodyPr>
                      <a:noAutofit/>
                    </a:bodyPr>
                    <a:lstStyle/>
                    <a:p>
                      <a:pPr indent="0" lvl="0" marL="0" rtl="0" algn="ctr">
                        <a:lnSpc>
                          <a:spcPct val="115000"/>
                        </a:lnSpc>
                        <a:spcBef>
                          <a:spcPts val="0"/>
                        </a:spcBef>
                        <a:spcAft>
                          <a:spcPts val="0"/>
                        </a:spcAft>
                        <a:buNone/>
                      </a:pPr>
                      <a:r>
                        <a:rPr lang="en" sz="1000"/>
                        <a:t>0.66</a:t>
                      </a:r>
                      <a:endParaRPr sz="1000"/>
                    </a:p>
                  </a:txBody>
                  <a:tcPr marT="19050" marB="19050" marR="28575" marL="28575" anchor="b"/>
                </a:tc>
              </a:tr>
            </a:tbl>
          </a:graphicData>
        </a:graphic>
      </p:graphicFrame>
      <p:pic>
        <p:nvPicPr>
          <p:cNvPr id="373" name="Google Shape;373;p57"/>
          <p:cNvPicPr preferRelativeResize="0"/>
          <p:nvPr/>
        </p:nvPicPr>
        <p:blipFill>
          <a:blip r:embed="rId3">
            <a:alphaModFix/>
          </a:blip>
          <a:stretch>
            <a:fillRect/>
          </a:stretch>
        </p:blipFill>
        <p:spPr>
          <a:xfrm>
            <a:off x="311700" y="2024725"/>
            <a:ext cx="2606016" cy="2948725"/>
          </a:xfrm>
          <a:prstGeom prst="rect">
            <a:avLst/>
          </a:prstGeom>
          <a:noFill/>
          <a:ln>
            <a:noFill/>
          </a:ln>
        </p:spPr>
      </p:pic>
      <p:sp>
        <p:nvSpPr>
          <p:cNvPr id="374" name="Google Shape;374;p57"/>
          <p:cNvSpPr txBox="1"/>
          <p:nvPr/>
        </p:nvSpPr>
        <p:spPr>
          <a:xfrm>
            <a:off x="3465325" y="2233925"/>
            <a:ext cx="5296200" cy="2517300"/>
          </a:xfrm>
          <a:prstGeom prst="rect">
            <a:avLst/>
          </a:prstGeom>
          <a:noFill/>
          <a:ln>
            <a:noFill/>
          </a:ln>
        </p:spPr>
        <p:txBody>
          <a:bodyPr anchorCtr="0" anchor="t" bIns="91425" lIns="91425" spcFirstLastPara="1" rIns="91425" wrap="square" tIns="91425">
            <a:noAutofit/>
          </a:bodyPr>
          <a:lstStyle/>
          <a:p>
            <a:pPr indent="-304800" lvl="0" marL="457200">
              <a:spcBef>
                <a:spcPts val="0"/>
              </a:spcBef>
              <a:spcAft>
                <a:spcPts val="0"/>
              </a:spcAft>
              <a:buSzPts val="1200"/>
              <a:buFont typeface="Roboto"/>
              <a:buChar char="●"/>
            </a:pPr>
            <a:r>
              <a:rPr lang="en" sz="1200">
                <a:solidFill>
                  <a:srgbClr val="204056"/>
                </a:solidFill>
                <a:latin typeface="Roboto"/>
                <a:ea typeface="Roboto"/>
                <a:cs typeface="Roboto"/>
                <a:sym typeface="Roboto"/>
              </a:rPr>
              <a:t>We can see that from the 1000 users who began the Quiz, only 750 continued to the Home Try On stage. That’s </a:t>
            </a:r>
            <a:r>
              <a:rPr lang="en" sz="1200">
                <a:solidFill>
                  <a:srgbClr val="FA726E"/>
                </a:solidFill>
                <a:latin typeface="Roboto"/>
                <a:ea typeface="Roboto"/>
                <a:cs typeface="Roboto"/>
                <a:sym typeface="Roboto"/>
              </a:rPr>
              <a:t>75% </a:t>
            </a:r>
            <a:r>
              <a:rPr lang="en" sz="1200">
                <a:solidFill>
                  <a:srgbClr val="204056"/>
                </a:solidFill>
                <a:latin typeface="Roboto"/>
                <a:ea typeface="Roboto"/>
                <a:cs typeface="Roboto"/>
                <a:sym typeface="Roboto"/>
              </a:rPr>
              <a:t>or about </a:t>
            </a:r>
            <a:r>
              <a:rPr lang="en" sz="1200">
                <a:solidFill>
                  <a:srgbClr val="FA726E"/>
                </a:solidFill>
                <a:latin typeface="Roboto"/>
                <a:ea typeface="Roboto"/>
                <a:cs typeface="Roboto"/>
                <a:sym typeface="Roboto"/>
              </a:rPr>
              <a:t>3 out of every 4</a:t>
            </a:r>
            <a:r>
              <a:rPr lang="en" sz="1200">
                <a:solidFill>
                  <a:srgbClr val="204056"/>
                </a:solidFill>
                <a:latin typeface="Roboto"/>
                <a:ea typeface="Roboto"/>
                <a:cs typeface="Roboto"/>
                <a:sym typeface="Roboto"/>
              </a:rPr>
              <a:t> users.</a:t>
            </a:r>
            <a:endParaRPr sz="1200">
              <a:solidFill>
                <a:srgbClr val="204056"/>
              </a:solidFill>
              <a:latin typeface="Roboto"/>
              <a:ea typeface="Roboto"/>
              <a:cs typeface="Roboto"/>
              <a:sym typeface="Roboto"/>
            </a:endParaRPr>
          </a:p>
          <a:p>
            <a:pPr indent="0" lvl="0" marL="0">
              <a:spcBef>
                <a:spcPts val="0"/>
              </a:spcBef>
              <a:spcAft>
                <a:spcPts val="0"/>
              </a:spcAft>
              <a:buNone/>
            </a:pPr>
            <a:r>
              <a:t/>
            </a:r>
            <a:endParaRPr sz="1200">
              <a:solidFill>
                <a:srgbClr val="FA726E"/>
              </a:solidFill>
              <a:latin typeface="Roboto"/>
              <a:ea typeface="Roboto"/>
              <a:cs typeface="Roboto"/>
              <a:sym typeface="Roboto"/>
            </a:endParaRPr>
          </a:p>
          <a:p>
            <a:pPr indent="0" lvl="0" marL="0">
              <a:spcBef>
                <a:spcPts val="0"/>
              </a:spcBef>
              <a:spcAft>
                <a:spcPts val="0"/>
              </a:spcAft>
              <a:buNone/>
            </a:pPr>
            <a:r>
              <a:rPr lang="en" sz="1200">
                <a:solidFill>
                  <a:srgbClr val="FA726E"/>
                </a:solidFill>
                <a:latin typeface="Roboto"/>
                <a:ea typeface="Roboto"/>
                <a:cs typeface="Roboto"/>
                <a:sym typeface="Roboto"/>
              </a:rPr>
              <a:t> </a:t>
            </a:r>
            <a:endParaRPr sz="900">
              <a:solidFill>
                <a:srgbClr val="FA726E"/>
              </a:solidFill>
              <a:latin typeface="Roboto"/>
              <a:ea typeface="Roboto"/>
              <a:cs typeface="Roboto"/>
              <a:sym typeface="Roboto"/>
            </a:endParaRPr>
          </a:p>
          <a:p>
            <a:pPr indent="-304800" lvl="0" marL="457200" rtl="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From those 750 who moved on to the Home Try On stage, 495 ended up making a purchase. Thats </a:t>
            </a:r>
            <a:r>
              <a:rPr lang="en" sz="1200">
                <a:solidFill>
                  <a:srgbClr val="FA726E"/>
                </a:solidFill>
                <a:latin typeface="Roboto"/>
                <a:ea typeface="Roboto"/>
                <a:cs typeface="Roboto"/>
                <a:sym typeface="Roboto"/>
              </a:rPr>
              <a:t>66% </a:t>
            </a:r>
            <a:r>
              <a:rPr lang="en" sz="1200">
                <a:solidFill>
                  <a:srgbClr val="204056"/>
                </a:solidFill>
                <a:latin typeface="Roboto"/>
                <a:ea typeface="Roboto"/>
                <a:cs typeface="Roboto"/>
                <a:sym typeface="Roboto"/>
              </a:rPr>
              <a:t>or about </a:t>
            </a:r>
            <a:r>
              <a:rPr lang="en" sz="1200">
                <a:solidFill>
                  <a:srgbClr val="FA726E"/>
                </a:solidFill>
                <a:latin typeface="Roboto"/>
                <a:ea typeface="Roboto"/>
                <a:cs typeface="Roboto"/>
                <a:sym typeface="Roboto"/>
              </a:rPr>
              <a:t>2 out of every 3</a:t>
            </a:r>
            <a:r>
              <a:rPr lang="en" sz="1200">
                <a:solidFill>
                  <a:srgbClr val="204056"/>
                </a:solidFill>
                <a:latin typeface="Roboto"/>
                <a:ea typeface="Roboto"/>
                <a:cs typeface="Roboto"/>
                <a:sym typeface="Roboto"/>
              </a:rPr>
              <a:t> users.</a:t>
            </a:r>
            <a:endParaRPr sz="1200">
              <a:solidFill>
                <a:srgbClr val="204056"/>
              </a:solidFill>
              <a:latin typeface="Roboto"/>
              <a:ea typeface="Roboto"/>
              <a:cs typeface="Roboto"/>
              <a:sym typeface="Roboto"/>
            </a:endParaRPr>
          </a:p>
          <a:p>
            <a:pPr indent="0" lvl="0" marL="0" rtl="0">
              <a:spcBef>
                <a:spcPts val="0"/>
              </a:spcBef>
              <a:spcAft>
                <a:spcPts val="0"/>
              </a:spcAft>
              <a:buNone/>
            </a:pPr>
            <a:r>
              <a:t/>
            </a:r>
            <a:endParaRPr sz="1200">
              <a:solidFill>
                <a:srgbClr val="204056"/>
              </a:solidFill>
              <a:latin typeface="Roboto"/>
              <a:ea typeface="Roboto"/>
              <a:cs typeface="Roboto"/>
              <a:sym typeface="Roboto"/>
            </a:endParaRPr>
          </a:p>
          <a:p>
            <a:pPr indent="0" lvl="0" marL="0" rtl="0">
              <a:spcBef>
                <a:spcPts val="0"/>
              </a:spcBef>
              <a:spcAft>
                <a:spcPts val="0"/>
              </a:spcAft>
              <a:buNone/>
            </a:pPr>
            <a:r>
              <a:t/>
            </a:r>
            <a:endParaRPr sz="1200">
              <a:solidFill>
                <a:srgbClr val="204056"/>
              </a:solidFill>
              <a:latin typeface="Roboto"/>
              <a:ea typeface="Roboto"/>
              <a:cs typeface="Roboto"/>
              <a:sym typeface="Roboto"/>
            </a:endParaRPr>
          </a:p>
          <a:p>
            <a:pPr indent="-304800" lvl="0" marL="457200" rtl="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But what about the split between the 3 frame test group and the 5 frame test group?</a:t>
            </a:r>
            <a:endParaRPr sz="1200">
              <a:solidFill>
                <a:srgbClr val="204056"/>
              </a:solidFill>
              <a:latin typeface="Roboto"/>
              <a:ea typeface="Roboto"/>
              <a:cs typeface="Roboto"/>
              <a:sym typeface="Roboto"/>
            </a:endParaRPr>
          </a:p>
          <a:p>
            <a:pPr indent="0" lvl="0" marL="457200">
              <a:spcBef>
                <a:spcPts val="0"/>
              </a:spcBef>
              <a:spcAft>
                <a:spcPts val="0"/>
              </a:spcAft>
              <a:buNone/>
            </a:pPr>
            <a:r>
              <a:t/>
            </a:r>
            <a:endParaRPr sz="1200">
              <a:solidFill>
                <a:srgbClr val="204056"/>
              </a:solidFill>
              <a:latin typeface="Roboto"/>
              <a:ea typeface="Roboto"/>
              <a:cs typeface="Roboto"/>
              <a:sym typeface="Roboto"/>
            </a:endParaRPr>
          </a:p>
          <a:p>
            <a:pPr indent="0" lvl="0" marL="0">
              <a:spcBef>
                <a:spcPts val="0"/>
              </a:spcBef>
              <a:spcAft>
                <a:spcPts val="0"/>
              </a:spcAft>
              <a:buNone/>
            </a:pPr>
            <a:r>
              <a:t/>
            </a:r>
            <a:endParaRPr sz="1200">
              <a:latin typeface="Roboto"/>
              <a:ea typeface="Roboto"/>
              <a:cs typeface="Roboto"/>
              <a:sym typeface="Roboto"/>
            </a:endParaRPr>
          </a:p>
          <a:p>
            <a:pPr indent="0" lvl="0" marL="0">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78" name="Shape 378"/>
        <p:cNvGrpSpPr/>
        <p:nvPr/>
      </p:nvGrpSpPr>
      <p:grpSpPr>
        <a:xfrm>
          <a:off x="0" y="0"/>
          <a:ext cx="0" cy="0"/>
          <a:chOff x="0" y="0"/>
          <a:chExt cx="0" cy="0"/>
        </a:xfrm>
      </p:grpSpPr>
      <p:sp>
        <p:nvSpPr>
          <p:cNvPr id="379" name="Google Shape;379;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Clr>
                <a:schemeClr val="dk1"/>
              </a:buClr>
              <a:buSzPts val="1100"/>
              <a:buFont typeface="Arial"/>
              <a:buNone/>
            </a:pPr>
            <a:r>
              <a:rPr b="1" lang="en">
                <a:solidFill>
                  <a:srgbClr val="F3F3F3"/>
                </a:solidFill>
                <a:latin typeface="Roboto"/>
                <a:ea typeface="Roboto"/>
                <a:cs typeface="Roboto"/>
                <a:sym typeface="Roboto"/>
              </a:rPr>
              <a:t>3. A/B Testing with Home Try-On Funnel cont’d</a:t>
            </a:r>
            <a:endParaRPr b="1">
              <a:solidFill>
                <a:srgbClr val="F3F3F3"/>
              </a:solidFill>
              <a:latin typeface="Roboto"/>
              <a:ea typeface="Roboto"/>
              <a:cs typeface="Roboto"/>
              <a:sym typeface="Roboto"/>
            </a:endParaRPr>
          </a:p>
          <a:p>
            <a:pPr indent="0" lvl="0" marL="0">
              <a:spcBef>
                <a:spcPts val="0"/>
              </a:spcBef>
              <a:spcAft>
                <a:spcPts val="0"/>
              </a:spcAft>
              <a:buNone/>
            </a:pPr>
            <a:r>
              <a:t/>
            </a:r>
            <a:endParaRPr/>
          </a:p>
        </p:txBody>
      </p:sp>
      <p:sp>
        <p:nvSpPr>
          <p:cNvPr id="380" name="Google Shape;380;p58"/>
          <p:cNvSpPr txBox="1"/>
          <p:nvPr>
            <p:ph idx="1" type="body"/>
          </p:nvPr>
        </p:nvSpPr>
        <p:spPr>
          <a:xfrm>
            <a:off x="3918157" y="2375450"/>
            <a:ext cx="3333900" cy="21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F3F3F3"/>
                </a:solidFill>
                <a:latin typeface="Roboto"/>
                <a:ea typeface="Roboto"/>
                <a:cs typeface="Roboto"/>
                <a:sym typeface="Roboto"/>
              </a:rPr>
              <a:t>We can see here that the home try one experiment with 5 pairs did much better than the 3 frame experiment.</a:t>
            </a:r>
            <a:endParaRPr sz="1400">
              <a:solidFill>
                <a:srgbClr val="F3F3F3"/>
              </a:solidFill>
              <a:latin typeface="Roboto"/>
              <a:ea typeface="Roboto"/>
              <a:cs typeface="Roboto"/>
              <a:sym typeface="Roboto"/>
            </a:endParaRPr>
          </a:p>
          <a:p>
            <a:pPr indent="0" lvl="0" marL="0" rtl="0">
              <a:spcBef>
                <a:spcPts val="0"/>
              </a:spcBef>
              <a:spcAft>
                <a:spcPts val="0"/>
              </a:spcAft>
              <a:buNone/>
            </a:pPr>
            <a:r>
              <a:t/>
            </a:r>
            <a:endParaRPr sz="1400">
              <a:solidFill>
                <a:srgbClr val="F3F3F3"/>
              </a:solidFill>
              <a:latin typeface="Roboto"/>
              <a:ea typeface="Roboto"/>
              <a:cs typeface="Roboto"/>
              <a:sym typeface="Roboto"/>
            </a:endParaRPr>
          </a:p>
          <a:p>
            <a:pPr indent="0" lvl="0" marL="0">
              <a:spcBef>
                <a:spcPts val="0"/>
              </a:spcBef>
              <a:spcAft>
                <a:spcPts val="0"/>
              </a:spcAft>
              <a:buNone/>
            </a:pPr>
            <a:r>
              <a:rPr lang="en" sz="1400">
                <a:solidFill>
                  <a:srgbClr val="F3F3F3"/>
                </a:solidFill>
                <a:latin typeface="Roboto"/>
                <a:ea typeface="Roboto"/>
                <a:cs typeface="Roboto"/>
                <a:sym typeface="Roboto"/>
              </a:rPr>
              <a:t>I would suggest continuing to send 5 pairs to home try on customers.</a:t>
            </a:r>
            <a:endParaRPr sz="1400">
              <a:solidFill>
                <a:srgbClr val="F3F3F3"/>
              </a:solidFill>
              <a:latin typeface="Roboto"/>
              <a:ea typeface="Roboto"/>
              <a:cs typeface="Roboto"/>
              <a:sym typeface="Roboto"/>
            </a:endParaRPr>
          </a:p>
        </p:txBody>
      </p:sp>
      <p:pic>
        <p:nvPicPr>
          <p:cNvPr id="381" name="Google Shape;381;p58"/>
          <p:cNvPicPr preferRelativeResize="0"/>
          <p:nvPr/>
        </p:nvPicPr>
        <p:blipFill>
          <a:blip r:embed="rId3">
            <a:alphaModFix/>
          </a:blip>
          <a:stretch>
            <a:fillRect/>
          </a:stretch>
        </p:blipFill>
        <p:spPr>
          <a:xfrm>
            <a:off x="397225" y="1131875"/>
            <a:ext cx="3009900" cy="3457575"/>
          </a:xfrm>
          <a:prstGeom prst="rect">
            <a:avLst/>
          </a:prstGeom>
          <a:noFill/>
          <a:ln>
            <a:noFill/>
          </a:ln>
        </p:spPr>
      </p:pic>
      <p:graphicFrame>
        <p:nvGraphicFramePr>
          <p:cNvPr id="382" name="Google Shape;382;p58"/>
          <p:cNvGraphicFramePr/>
          <p:nvPr/>
        </p:nvGraphicFramePr>
        <p:xfrm>
          <a:off x="3918150" y="1232625"/>
          <a:ext cx="3000000" cy="3000000"/>
        </p:xfrm>
        <a:graphic>
          <a:graphicData uri="http://schemas.openxmlformats.org/drawingml/2006/table">
            <a:tbl>
              <a:tblPr>
                <a:noFill/>
                <a:tableStyleId>{DA0A8007-A3BB-43F2-A80A-C90236D535AE}</a:tableStyleId>
              </a:tblPr>
              <a:tblGrid>
                <a:gridCol w="1348200"/>
                <a:gridCol w="867150"/>
              </a:tblGrid>
              <a:tr h="446375">
                <a:tc>
                  <a:txBody>
                    <a:bodyPr>
                      <a:noAutofit/>
                    </a:bodyPr>
                    <a:lstStyle/>
                    <a:p>
                      <a:pPr indent="0" lvl="0" marL="0" marR="0" rtl="0" algn="ctr">
                        <a:lnSpc>
                          <a:spcPct val="115000"/>
                        </a:lnSpc>
                        <a:spcBef>
                          <a:spcPts val="0"/>
                        </a:spcBef>
                        <a:spcAft>
                          <a:spcPts val="0"/>
                        </a:spcAft>
                        <a:buNone/>
                      </a:pPr>
                      <a:r>
                        <a:rPr b="1" lang="en" sz="1000">
                          <a:solidFill>
                            <a:srgbClr val="F3F3F3"/>
                          </a:solidFill>
                        </a:rPr>
                        <a:t>number_of_pairs</a:t>
                      </a:r>
                      <a:endParaRPr b="1" sz="1000">
                        <a:solidFill>
                          <a:srgbClr val="F3F3F3"/>
                        </a:solidFill>
                      </a:endParaRPr>
                    </a:p>
                  </a:txBody>
                  <a:tcPr marT="19050" marB="19050" marR="91425" marL="91425" anchor="b">
                    <a:solidFill>
                      <a:srgbClr val="204056"/>
                    </a:solidFill>
                  </a:tcPr>
                </a:tc>
                <a:tc>
                  <a:txBody>
                    <a:bodyPr>
                      <a:noAutofit/>
                    </a:bodyPr>
                    <a:lstStyle/>
                    <a:p>
                      <a:pPr indent="0" lvl="0" marL="0" rtl="0">
                        <a:lnSpc>
                          <a:spcPct val="115000"/>
                        </a:lnSpc>
                        <a:spcBef>
                          <a:spcPts val="0"/>
                        </a:spcBef>
                        <a:spcAft>
                          <a:spcPts val="0"/>
                        </a:spcAft>
                        <a:buNone/>
                      </a:pPr>
                      <a:r>
                        <a:rPr b="1" lang="en" sz="1000">
                          <a:solidFill>
                            <a:srgbClr val="F3F3F3"/>
                          </a:solidFill>
                        </a:rPr>
                        <a:t>purchased</a:t>
                      </a:r>
                      <a:endParaRPr b="1" sz="1000">
                        <a:solidFill>
                          <a:srgbClr val="F3F3F3"/>
                        </a:solidFill>
                      </a:endParaRPr>
                    </a:p>
                  </a:txBody>
                  <a:tcPr marT="19050" marB="19050" marR="91425" marL="91425" anchor="b">
                    <a:solidFill>
                      <a:srgbClr val="204056"/>
                    </a:solidFill>
                  </a:tcPr>
                </a:tc>
              </a:tr>
              <a:tr h="272000">
                <a:tc>
                  <a:txBody>
                    <a:bodyPr>
                      <a:noAutofit/>
                    </a:bodyPr>
                    <a:lstStyle/>
                    <a:p>
                      <a:pPr indent="0" lvl="0" marL="0" rtl="0" algn="ctr">
                        <a:lnSpc>
                          <a:spcPct val="115000"/>
                        </a:lnSpc>
                        <a:spcBef>
                          <a:spcPts val="0"/>
                        </a:spcBef>
                        <a:spcAft>
                          <a:spcPts val="0"/>
                        </a:spcAft>
                        <a:buNone/>
                      </a:pPr>
                      <a:r>
                        <a:rPr lang="en" sz="1000"/>
                        <a:t>3 pairs</a:t>
                      </a:r>
                      <a:endParaRPr sz="10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1000"/>
                        <a:t>201</a:t>
                      </a:r>
                      <a:endParaRPr sz="1000"/>
                    </a:p>
                  </a:txBody>
                  <a:tcPr marT="19050" marB="19050" marR="28575" marL="28575" anchor="b">
                    <a:solidFill>
                      <a:srgbClr val="F3F3F3"/>
                    </a:solidFill>
                  </a:tcPr>
                </a:tc>
              </a:tr>
              <a:tr h="206625">
                <a:tc>
                  <a:txBody>
                    <a:bodyPr>
                      <a:noAutofit/>
                    </a:bodyPr>
                    <a:lstStyle/>
                    <a:p>
                      <a:pPr indent="0" lvl="0" marL="0" rtl="0" algn="ctr">
                        <a:lnSpc>
                          <a:spcPct val="115000"/>
                        </a:lnSpc>
                        <a:spcBef>
                          <a:spcPts val="0"/>
                        </a:spcBef>
                        <a:spcAft>
                          <a:spcPts val="0"/>
                        </a:spcAft>
                        <a:buNone/>
                      </a:pPr>
                      <a:r>
                        <a:rPr lang="en" sz="1000"/>
                        <a:t>5 pairs</a:t>
                      </a:r>
                      <a:endParaRPr sz="10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1000"/>
                        <a:t>294</a:t>
                      </a:r>
                      <a:endParaRPr sz="1000"/>
                    </a:p>
                  </a:txBody>
                  <a:tcPr marT="19050" marB="19050" marR="28575" marL="28575" anchor="b">
                    <a:solidFill>
                      <a:srgbClr val="F3F3F3"/>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86" name="Shape 386"/>
        <p:cNvGrpSpPr/>
        <p:nvPr/>
      </p:nvGrpSpPr>
      <p:grpSpPr>
        <a:xfrm>
          <a:off x="0" y="0"/>
          <a:ext cx="0" cy="0"/>
          <a:chOff x="0" y="0"/>
          <a:chExt cx="0" cy="0"/>
        </a:xfrm>
      </p:grpSpPr>
      <p:sp>
        <p:nvSpPr>
          <p:cNvPr id="387" name="Google Shape;38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Clr>
                <a:schemeClr val="dk1"/>
              </a:buClr>
              <a:buSzPts val="1100"/>
              <a:buFont typeface="Arial"/>
              <a:buNone/>
            </a:pPr>
            <a:r>
              <a:rPr b="1" lang="en">
                <a:solidFill>
                  <a:srgbClr val="204056"/>
                </a:solidFill>
                <a:latin typeface="Roboto"/>
                <a:ea typeface="Roboto"/>
                <a:cs typeface="Roboto"/>
                <a:sym typeface="Roboto"/>
              </a:rPr>
              <a:t>3. A/B Testing with Home Try-On Funnel cont’d</a:t>
            </a:r>
            <a:endParaRPr b="1">
              <a:solidFill>
                <a:srgbClr val="204056"/>
              </a:solidFill>
              <a:latin typeface="Roboto"/>
              <a:ea typeface="Roboto"/>
              <a:cs typeface="Roboto"/>
              <a:sym typeface="Roboto"/>
            </a:endParaRPr>
          </a:p>
          <a:p>
            <a:pPr indent="0" lvl="0" marL="0">
              <a:spcBef>
                <a:spcPts val="0"/>
              </a:spcBef>
              <a:spcAft>
                <a:spcPts val="0"/>
              </a:spcAft>
              <a:buNone/>
            </a:pPr>
            <a:r>
              <a:t/>
            </a:r>
            <a:endParaRPr sz="1400">
              <a:latin typeface="Roboto"/>
              <a:ea typeface="Roboto"/>
              <a:cs typeface="Roboto"/>
              <a:sym typeface="Roboto"/>
            </a:endParaRPr>
          </a:p>
          <a:p>
            <a:pPr indent="0" lvl="0" marL="0">
              <a:spcBef>
                <a:spcPts val="0"/>
              </a:spcBef>
              <a:spcAft>
                <a:spcPts val="0"/>
              </a:spcAft>
              <a:buNone/>
            </a:pPr>
            <a:r>
              <a:rPr lang="en" sz="1400">
                <a:latin typeface="Roboto"/>
                <a:ea typeface="Roboto"/>
                <a:cs typeface="Roboto"/>
                <a:sym typeface="Roboto"/>
              </a:rPr>
              <a:t>Lets take a look at the most popular results on the style quiz</a:t>
            </a:r>
            <a:endParaRPr sz="1400">
              <a:latin typeface="Roboto"/>
              <a:ea typeface="Roboto"/>
              <a:cs typeface="Roboto"/>
              <a:sym typeface="Roboto"/>
            </a:endParaRPr>
          </a:p>
        </p:txBody>
      </p:sp>
      <p:pic>
        <p:nvPicPr>
          <p:cNvPr id="388" name="Google Shape;388;p59"/>
          <p:cNvPicPr preferRelativeResize="0"/>
          <p:nvPr/>
        </p:nvPicPr>
        <p:blipFill>
          <a:blip r:embed="rId3">
            <a:alphaModFix/>
          </a:blip>
          <a:stretch>
            <a:fillRect/>
          </a:stretch>
        </p:blipFill>
        <p:spPr>
          <a:xfrm>
            <a:off x="488574" y="1541850"/>
            <a:ext cx="3119325" cy="3449250"/>
          </a:xfrm>
          <a:prstGeom prst="rect">
            <a:avLst/>
          </a:prstGeom>
          <a:noFill/>
          <a:ln>
            <a:noFill/>
          </a:ln>
        </p:spPr>
      </p:pic>
      <p:graphicFrame>
        <p:nvGraphicFramePr>
          <p:cNvPr id="389" name="Google Shape;389;p59"/>
          <p:cNvGraphicFramePr/>
          <p:nvPr/>
        </p:nvGraphicFramePr>
        <p:xfrm>
          <a:off x="3910675" y="1621950"/>
          <a:ext cx="3000000" cy="3000000"/>
        </p:xfrm>
        <a:graphic>
          <a:graphicData uri="http://schemas.openxmlformats.org/drawingml/2006/table">
            <a:tbl>
              <a:tblPr>
                <a:noFill/>
                <a:tableStyleId>{23505A6A-0F19-481E-8AEC-DDE4902828FF}</a:tableStyleId>
              </a:tblPr>
              <a:tblGrid>
                <a:gridCol w="1400675"/>
                <a:gridCol w="812100"/>
              </a:tblGrid>
              <a:tr h="228600">
                <a:tc>
                  <a:txBody>
                    <a:bodyPr>
                      <a:noAutofit/>
                    </a:bodyPr>
                    <a:lstStyle/>
                    <a:p>
                      <a:pPr indent="0" lvl="0" marL="0" rtl="0" algn="ctr">
                        <a:lnSpc>
                          <a:spcPct val="115000"/>
                        </a:lnSpc>
                        <a:spcBef>
                          <a:spcPts val="0"/>
                        </a:spcBef>
                        <a:spcAft>
                          <a:spcPts val="0"/>
                        </a:spcAft>
                        <a:buNone/>
                      </a:pPr>
                      <a:r>
                        <a:rPr b="1" lang="en" sz="1100">
                          <a:solidFill>
                            <a:srgbClr val="F3F3F3"/>
                          </a:solidFill>
                        </a:rPr>
                        <a:t>style</a:t>
                      </a:r>
                      <a:endParaRPr b="1" sz="11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100">
                          <a:solidFill>
                            <a:srgbClr val="F3F3F3"/>
                          </a:solidFill>
                        </a:rPr>
                        <a:t>COUNT(user_id)</a:t>
                      </a:r>
                      <a:endParaRPr b="1" sz="11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Women's Styles</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469</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Men's Styles</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432</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I'm not sure. Let's skip it.</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99</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bl>
          </a:graphicData>
        </a:graphic>
      </p:graphicFrame>
      <p:graphicFrame>
        <p:nvGraphicFramePr>
          <p:cNvPr id="390" name="Google Shape;390;p59"/>
          <p:cNvGraphicFramePr/>
          <p:nvPr/>
        </p:nvGraphicFramePr>
        <p:xfrm>
          <a:off x="3910675" y="3171075"/>
          <a:ext cx="3000000" cy="3000000"/>
        </p:xfrm>
        <a:graphic>
          <a:graphicData uri="http://schemas.openxmlformats.org/drawingml/2006/table">
            <a:tbl>
              <a:tblPr>
                <a:noFill/>
                <a:tableStyleId>{23505A6A-0F19-481E-8AEC-DDE4902828FF}</a:tableStyleId>
              </a:tblPr>
              <a:tblGrid>
                <a:gridCol w="1311175"/>
                <a:gridCol w="901600"/>
              </a:tblGrid>
              <a:tr h="228600">
                <a:tc>
                  <a:txBody>
                    <a:bodyPr>
                      <a:noAutofit/>
                    </a:bodyPr>
                    <a:lstStyle/>
                    <a:p>
                      <a:pPr indent="0" lvl="0" marL="0" rtl="0" algn="ctr">
                        <a:lnSpc>
                          <a:spcPct val="115000"/>
                        </a:lnSpc>
                        <a:spcBef>
                          <a:spcPts val="0"/>
                        </a:spcBef>
                        <a:spcAft>
                          <a:spcPts val="0"/>
                        </a:spcAft>
                        <a:buNone/>
                      </a:pPr>
                      <a:r>
                        <a:rPr b="1" lang="en" sz="1100">
                          <a:solidFill>
                            <a:srgbClr val="F3F3F3"/>
                          </a:solidFill>
                        </a:rPr>
                        <a:t>fit</a:t>
                      </a:r>
                      <a:endParaRPr b="1" sz="11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100">
                          <a:solidFill>
                            <a:srgbClr val="F3F3F3"/>
                          </a:solidFill>
                        </a:rPr>
                        <a:t>COUNT(user_id)</a:t>
                      </a:r>
                      <a:endParaRPr b="1" sz="11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Narrow</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408</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Medium</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305</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Wide</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198</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I'm not sure. Let's skip it.</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89</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bl>
          </a:graphicData>
        </a:graphic>
      </p:graphicFrame>
      <p:graphicFrame>
        <p:nvGraphicFramePr>
          <p:cNvPr id="391" name="Google Shape;391;p59"/>
          <p:cNvGraphicFramePr/>
          <p:nvPr/>
        </p:nvGraphicFramePr>
        <p:xfrm>
          <a:off x="6319775" y="1602900"/>
          <a:ext cx="3000000" cy="3000000"/>
        </p:xfrm>
        <a:graphic>
          <a:graphicData uri="http://schemas.openxmlformats.org/drawingml/2006/table">
            <a:tbl>
              <a:tblPr>
                <a:noFill/>
                <a:tableStyleId>{23505A6A-0F19-481E-8AEC-DDE4902828FF}</a:tableStyleId>
              </a:tblPr>
              <a:tblGrid>
                <a:gridCol w="1448500"/>
                <a:gridCol w="1064025"/>
              </a:tblGrid>
              <a:tr h="228600">
                <a:tc>
                  <a:txBody>
                    <a:bodyPr>
                      <a:noAutofit/>
                    </a:bodyPr>
                    <a:lstStyle/>
                    <a:p>
                      <a:pPr indent="0" lvl="0" marL="0" rtl="0" algn="ctr">
                        <a:lnSpc>
                          <a:spcPct val="115000"/>
                        </a:lnSpc>
                        <a:spcBef>
                          <a:spcPts val="0"/>
                        </a:spcBef>
                        <a:spcAft>
                          <a:spcPts val="0"/>
                        </a:spcAft>
                        <a:buNone/>
                      </a:pPr>
                      <a:r>
                        <a:rPr b="1" lang="en" sz="1100">
                          <a:solidFill>
                            <a:srgbClr val="F3F3F3"/>
                          </a:solidFill>
                        </a:rPr>
                        <a:t>shape</a:t>
                      </a:r>
                      <a:endParaRPr b="1" sz="11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100">
                          <a:solidFill>
                            <a:srgbClr val="F3F3F3"/>
                          </a:solidFill>
                        </a:rPr>
                        <a:t>COUNT(user_id)</a:t>
                      </a:r>
                      <a:endParaRPr b="1" sz="11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Rectangular</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397</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Square</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326</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Round</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180</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No Preference</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97</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bl>
          </a:graphicData>
        </a:graphic>
      </p:graphicFrame>
      <p:graphicFrame>
        <p:nvGraphicFramePr>
          <p:cNvPr id="392" name="Google Shape;392;p59"/>
          <p:cNvGraphicFramePr/>
          <p:nvPr/>
        </p:nvGraphicFramePr>
        <p:xfrm>
          <a:off x="6319775" y="3171075"/>
          <a:ext cx="3000000" cy="3000000"/>
        </p:xfrm>
        <a:graphic>
          <a:graphicData uri="http://schemas.openxmlformats.org/drawingml/2006/table">
            <a:tbl>
              <a:tblPr>
                <a:noFill/>
                <a:tableStyleId>{23505A6A-0F19-481E-8AEC-DDE4902828FF}</a:tableStyleId>
              </a:tblPr>
              <a:tblGrid>
                <a:gridCol w="1543050"/>
                <a:gridCol w="969475"/>
              </a:tblGrid>
              <a:tr h="228600">
                <a:tc>
                  <a:txBody>
                    <a:bodyPr>
                      <a:noAutofit/>
                    </a:bodyPr>
                    <a:lstStyle/>
                    <a:p>
                      <a:pPr indent="0" lvl="0" marL="0" rtl="0" algn="ctr">
                        <a:lnSpc>
                          <a:spcPct val="115000"/>
                        </a:lnSpc>
                        <a:spcBef>
                          <a:spcPts val="0"/>
                        </a:spcBef>
                        <a:spcAft>
                          <a:spcPts val="0"/>
                        </a:spcAft>
                        <a:buNone/>
                      </a:pPr>
                      <a:r>
                        <a:rPr b="1" lang="en" sz="1100">
                          <a:solidFill>
                            <a:srgbClr val="F3F3F3"/>
                          </a:solidFill>
                        </a:rPr>
                        <a:t>color</a:t>
                      </a:r>
                      <a:endParaRPr b="1" sz="11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100">
                          <a:solidFill>
                            <a:srgbClr val="F3F3F3"/>
                          </a:solidFill>
                        </a:rPr>
                        <a:t>COUNT(user_id)</a:t>
                      </a:r>
                      <a:endParaRPr b="1" sz="11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Tortoise</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292</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Black</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280</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Crystal</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210</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Neutral</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114</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28600">
                <a:tc>
                  <a:txBody>
                    <a:bodyPr>
                      <a:noAutofit/>
                    </a:bodyPr>
                    <a:lstStyle/>
                    <a:p>
                      <a:pPr indent="0" lvl="0" marL="0" rtl="0" algn="ctr">
                        <a:lnSpc>
                          <a:spcPct val="115000"/>
                        </a:lnSpc>
                        <a:spcBef>
                          <a:spcPts val="0"/>
                        </a:spcBef>
                        <a:spcAft>
                          <a:spcPts val="0"/>
                        </a:spcAft>
                        <a:buNone/>
                      </a:pPr>
                      <a:r>
                        <a:rPr lang="en" sz="1100">
                          <a:solidFill>
                            <a:srgbClr val="525252"/>
                          </a:solidFill>
                        </a:rPr>
                        <a:t>Two-Tone</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100">
                          <a:solidFill>
                            <a:srgbClr val="525252"/>
                          </a:solidFill>
                        </a:rPr>
                        <a:t>104</a:t>
                      </a:r>
                      <a:endParaRPr sz="11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96" name="Shape 396"/>
        <p:cNvGrpSpPr/>
        <p:nvPr/>
      </p:nvGrpSpPr>
      <p:grpSpPr>
        <a:xfrm>
          <a:off x="0" y="0"/>
          <a:ext cx="0" cy="0"/>
          <a:chOff x="0" y="0"/>
          <a:chExt cx="0" cy="0"/>
        </a:xfrm>
      </p:grpSpPr>
      <p:sp>
        <p:nvSpPr>
          <p:cNvPr id="397" name="Google Shape;39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Clr>
                <a:schemeClr val="dk1"/>
              </a:buClr>
              <a:buSzPts val="1100"/>
              <a:buFont typeface="Arial"/>
              <a:buNone/>
            </a:pPr>
            <a:r>
              <a:rPr b="1" lang="en">
                <a:solidFill>
                  <a:srgbClr val="F3F3F3"/>
                </a:solidFill>
                <a:latin typeface="Roboto"/>
                <a:ea typeface="Roboto"/>
                <a:cs typeface="Roboto"/>
                <a:sym typeface="Roboto"/>
              </a:rPr>
              <a:t>3. A/B Testing with Home Try-On Funnel cont’d</a:t>
            </a:r>
            <a:endParaRPr/>
          </a:p>
        </p:txBody>
      </p:sp>
      <p:sp>
        <p:nvSpPr>
          <p:cNvPr id="398" name="Google Shape;398;p60"/>
          <p:cNvSpPr txBox="1"/>
          <p:nvPr>
            <p:ph idx="1" type="body"/>
          </p:nvPr>
        </p:nvSpPr>
        <p:spPr>
          <a:xfrm>
            <a:off x="311700" y="1152475"/>
            <a:ext cx="4831800" cy="509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F3F3F3"/>
                </a:solidFill>
                <a:latin typeface="Roboto"/>
                <a:ea typeface="Roboto"/>
                <a:cs typeface="Roboto"/>
                <a:sym typeface="Roboto"/>
              </a:rPr>
              <a:t>Let’s now</a:t>
            </a:r>
            <a:r>
              <a:rPr lang="en" sz="1200">
                <a:solidFill>
                  <a:srgbClr val="F3F3F3"/>
                </a:solidFill>
                <a:latin typeface="Roboto"/>
                <a:ea typeface="Roboto"/>
                <a:cs typeface="Roboto"/>
                <a:sym typeface="Roboto"/>
              </a:rPr>
              <a:t> </a:t>
            </a:r>
            <a:r>
              <a:rPr lang="en" sz="1400">
                <a:solidFill>
                  <a:srgbClr val="F3F3F3"/>
                </a:solidFill>
                <a:latin typeface="Roboto"/>
                <a:ea typeface="Roboto"/>
                <a:cs typeface="Roboto"/>
                <a:sym typeface="Roboto"/>
              </a:rPr>
              <a:t>find the most common type of </a:t>
            </a:r>
            <a:endParaRPr sz="1400">
              <a:solidFill>
                <a:srgbClr val="F3F3F3"/>
              </a:solidFill>
              <a:latin typeface="Roboto"/>
              <a:ea typeface="Roboto"/>
              <a:cs typeface="Roboto"/>
              <a:sym typeface="Roboto"/>
            </a:endParaRPr>
          </a:p>
          <a:p>
            <a:pPr indent="0" lvl="0" marL="0">
              <a:spcBef>
                <a:spcPts val="0"/>
              </a:spcBef>
              <a:spcAft>
                <a:spcPts val="0"/>
              </a:spcAft>
              <a:buNone/>
            </a:pPr>
            <a:r>
              <a:rPr lang="en" sz="1400">
                <a:solidFill>
                  <a:srgbClr val="F3F3F3"/>
                </a:solidFill>
                <a:latin typeface="Roboto"/>
                <a:ea typeface="Roboto"/>
                <a:cs typeface="Roboto"/>
                <a:sym typeface="Roboto"/>
              </a:rPr>
              <a:t>purchases made. </a:t>
            </a:r>
            <a:endParaRPr sz="1400">
              <a:solidFill>
                <a:srgbClr val="F3F3F3"/>
              </a:solidFill>
              <a:latin typeface="Roboto"/>
              <a:ea typeface="Roboto"/>
              <a:cs typeface="Roboto"/>
              <a:sym typeface="Roboto"/>
            </a:endParaRPr>
          </a:p>
        </p:txBody>
      </p:sp>
      <p:pic>
        <p:nvPicPr>
          <p:cNvPr id="399" name="Google Shape;399;p60"/>
          <p:cNvPicPr preferRelativeResize="0"/>
          <p:nvPr/>
        </p:nvPicPr>
        <p:blipFill>
          <a:blip r:embed="rId3">
            <a:alphaModFix/>
          </a:blip>
          <a:stretch>
            <a:fillRect/>
          </a:stretch>
        </p:blipFill>
        <p:spPr>
          <a:xfrm>
            <a:off x="311700" y="1744375"/>
            <a:ext cx="3063800" cy="1026375"/>
          </a:xfrm>
          <a:prstGeom prst="rect">
            <a:avLst/>
          </a:prstGeom>
          <a:noFill/>
          <a:ln>
            <a:noFill/>
          </a:ln>
        </p:spPr>
      </p:pic>
      <p:graphicFrame>
        <p:nvGraphicFramePr>
          <p:cNvPr id="400" name="Google Shape;400;p60"/>
          <p:cNvGraphicFramePr/>
          <p:nvPr/>
        </p:nvGraphicFramePr>
        <p:xfrm>
          <a:off x="4143400" y="1152475"/>
          <a:ext cx="3000000" cy="3000000"/>
        </p:xfrm>
        <a:graphic>
          <a:graphicData uri="http://schemas.openxmlformats.org/drawingml/2006/table">
            <a:tbl>
              <a:tblPr>
                <a:noFill/>
                <a:tableStyleId>{23505A6A-0F19-481E-8AEC-DDE4902828FF}</a:tableStyleId>
              </a:tblPr>
              <a:tblGrid>
                <a:gridCol w="739375"/>
                <a:gridCol w="552550"/>
                <a:gridCol w="1123975"/>
                <a:gridCol w="871250"/>
                <a:gridCol w="1014125"/>
                <a:gridCol w="530525"/>
              </a:tblGrid>
              <a:tr h="359900">
                <a:tc>
                  <a:txBody>
                    <a:bodyPr>
                      <a:noAutofit/>
                    </a:bodyPr>
                    <a:lstStyle/>
                    <a:p>
                      <a:pPr indent="0" lvl="0" marL="0" rtl="0" algn="ctr">
                        <a:lnSpc>
                          <a:spcPct val="115000"/>
                        </a:lnSpc>
                        <a:spcBef>
                          <a:spcPts val="0"/>
                        </a:spcBef>
                        <a:spcAft>
                          <a:spcPts val="0"/>
                        </a:spcAft>
                        <a:buNone/>
                      </a:pPr>
                      <a:r>
                        <a:rPr b="1" lang="en" sz="1000">
                          <a:solidFill>
                            <a:srgbClr val="292929"/>
                          </a:solidFill>
                        </a:rPr>
                        <a:t>purchases</a:t>
                      </a:r>
                      <a:endParaRPr b="1" sz="1000">
                        <a:solidFill>
                          <a:srgbClr val="292929"/>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E0E0"/>
                    </a:solidFill>
                  </a:tcPr>
                </a:tc>
                <a:tc>
                  <a:txBody>
                    <a:bodyPr>
                      <a:noAutofit/>
                    </a:bodyPr>
                    <a:lstStyle/>
                    <a:p>
                      <a:pPr indent="0" lvl="0" marL="0" rtl="0" algn="ctr">
                        <a:lnSpc>
                          <a:spcPct val="115000"/>
                        </a:lnSpc>
                        <a:spcBef>
                          <a:spcPts val="0"/>
                        </a:spcBef>
                        <a:spcAft>
                          <a:spcPts val="0"/>
                        </a:spcAft>
                        <a:buNone/>
                      </a:pPr>
                      <a:r>
                        <a:rPr b="1" lang="en" sz="1000">
                          <a:solidFill>
                            <a:srgbClr val="292929"/>
                          </a:solidFill>
                        </a:rPr>
                        <a:t>product_id</a:t>
                      </a:r>
                      <a:endParaRPr b="1" sz="1000">
                        <a:solidFill>
                          <a:srgbClr val="292929"/>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E0E0"/>
                    </a:solidFill>
                  </a:tcPr>
                </a:tc>
                <a:tc>
                  <a:txBody>
                    <a:bodyPr>
                      <a:noAutofit/>
                    </a:bodyPr>
                    <a:lstStyle/>
                    <a:p>
                      <a:pPr indent="0" lvl="0" marL="0" rtl="0" algn="ctr">
                        <a:lnSpc>
                          <a:spcPct val="115000"/>
                        </a:lnSpc>
                        <a:spcBef>
                          <a:spcPts val="0"/>
                        </a:spcBef>
                        <a:spcAft>
                          <a:spcPts val="0"/>
                        </a:spcAft>
                        <a:buNone/>
                      </a:pPr>
                      <a:r>
                        <a:rPr b="1" lang="en" sz="1000">
                          <a:solidFill>
                            <a:srgbClr val="292929"/>
                          </a:solidFill>
                        </a:rPr>
                        <a:t>style</a:t>
                      </a:r>
                      <a:endParaRPr b="1" sz="1000">
                        <a:solidFill>
                          <a:srgbClr val="292929"/>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E0E0"/>
                    </a:solidFill>
                  </a:tcPr>
                </a:tc>
                <a:tc>
                  <a:txBody>
                    <a:bodyPr>
                      <a:noAutofit/>
                    </a:bodyPr>
                    <a:lstStyle/>
                    <a:p>
                      <a:pPr indent="0" lvl="0" marL="0" rtl="0" algn="ctr">
                        <a:lnSpc>
                          <a:spcPct val="115000"/>
                        </a:lnSpc>
                        <a:spcBef>
                          <a:spcPts val="0"/>
                        </a:spcBef>
                        <a:spcAft>
                          <a:spcPts val="0"/>
                        </a:spcAft>
                        <a:buNone/>
                      </a:pPr>
                      <a:r>
                        <a:rPr b="1" lang="en" sz="1000">
                          <a:solidFill>
                            <a:srgbClr val="292929"/>
                          </a:solidFill>
                        </a:rPr>
                        <a:t>model_name</a:t>
                      </a:r>
                      <a:endParaRPr b="1" sz="1000">
                        <a:solidFill>
                          <a:srgbClr val="292929"/>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E0E0"/>
                    </a:solidFill>
                  </a:tcPr>
                </a:tc>
                <a:tc>
                  <a:txBody>
                    <a:bodyPr>
                      <a:noAutofit/>
                    </a:bodyPr>
                    <a:lstStyle/>
                    <a:p>
                      <a:pPr indent="0" lvl="0" marL="0" rtl="0" algn="ctr">
                        <a:lnSpc>
                          <a:spcPct val="115000"/>
                        </a:lnSpc>
                        <a:spcBef>
                          <a:spcPts val="0"/>
                        </a:spcBef>
                        <a:spcAft>
                          <a:spcPts val="0"/>
                        </a:spcAft>
                        <a:buNone/>
                      </a:pPr>
                      <a:r>
                        <a:rPr b="1" lang="en" sz="1000">
                          <a:solidFill>
                            <a:srgbClr val="292929"/>
                          </a:solidFill>
                        </a:rPr>
                        <a:t>color</a:t>
                      </a:r>
                      <a:endParaRPr b="1" sz="1000">
                        <a:solidFill>
                          <a:srgbClr val="292929"/>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E0E0"/>
                    </a:solidFill>
                  </a:tcPr>
                </a:tc>
                <a:tc>
                  <a:txBody>
                    <a:bodyPr>
                      <a:noAutofit/>
                    </a:bodyPr>
                    <a:lstStyle/>
                    <a:p>
                      <a:pPr indent="0" lvl="0" marL="0" rtl="0" algn="ctr">
                        <a:lnSpc>
                          <a:spcPct val="115000"/>
                        </a:lnSpc>
                        <a:spcBef>
                          <a:spcPts val="0"/>
                        </a:spcBef>
                        <a:spcAft>
                          <a:spcPts val="0"/>
                        </a:spcAft>
                        <a:buNone/>
                      </a:pPr>
                      <a:r>
                        <a:rPr b="1" lang="en" sz="1000">
                          <a:solidFill>
                            <a:srgbClr val="292929"/>
                          </a:solidFill>
                        </a:rPr>
                        <a:t>price</a:t>
                      </a:r>
                      <a:endParaRPr b="1" sz="1000">
                        <a:solidFill>
                          <a:srgbClr val="292929"/>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E0E0"/>
                    </a:solidFill>
                  </a:tcPr>
                </a:tc>
              </a:tr>
              <a:tr h="272150">
                <a:tc>
                  <a:txBody>
                    <a:bodyPr>
                      <a:noAutofit/>
                    </a:bodyPr>
                    <a:lstStyle/>
                    <a:p>
                      <a:pPr indent="0" lvl="0" marL="0" rtl="0" algn="ctr">
                        <a:lnSpc>
                          <a:spcPct val="115000"/>
                        </a:lnSpc>
                        <a:spcBef>
                          <a:spcPts val="0"/>
                        </a:spcBef>
                        <a:spcAft>
                          <a:spcPts val="0"/>
                        </a:spcAft>
                        <a:buNone/>
                      </a:pPr>
                      <a:r>
                        <a:rPr lang="en" sz="1000">
                          <a:solidFill>
                            <a:srgbClr val="525252"/>
                          </a:solidFill>
                        </a:rPr>
                        <a:t>63</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3</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Dawes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Driftwood Fade</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150</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359900">
                <a:tc>
                  <a:txBody>
                    <a:bodyPr>
                      <a:noAutofit/>
                    </a:bodyPr>
                    <a:lstStyle/>
                    <a:p>
                      <a:pPr indent="0" lvl="0" marL="0" rtl="0" algn="ctr">
                        <a:lnSpc>
                          <a:spcPct val="115000"/>
                        </a:lnSpc>
                        <a:spcBef>
                          <a:spcPts val="0"/>
                        </a:spcBef>
                        <a:spcAft>
                          <a:spcPts val="0"/>
                        </a:spcAft>
                        <a:buNone/>
                      </a:pPr>
                      <a:r>
                        <a:rPr lang="en" sz="1000">
                          <a:solidFill>
                            <a:srgbClr val="525252"/>
                          </a:solidFill>
                        </a:rPr>
                        <a:t>62</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10</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Women's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Eugene Narrow</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Rosewood Tortoise</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95</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305900">
                <a:tc>
                  <a:txBody>
                    <a:bodyPr>
                      <a:noAutofit/>
                    </a:bodyPr>
                    <a:lstStyle/>
                    <a:p>
                      <a:pPr indent="0" lvl="0" marL="0" rtl="0" algn="ctr">
                        <a:lnSpc>
                          <a:spcPct val="115000"/>
                        </a:lnSpc>
                        <a:spcBef>
                          <a:spcPts val="0"/>
                        </a:spcBef>
                        <a:spcAft>
                          <a:spcPts val="0"/>
                        </a:spcAft>
                        <a:buNone/>
                      </a:pPr>
                      <a:r>
                        <a:rPr lang="en" sz="1000">
                          <a:solidFill>
                            <a:srgbClr val="525252"/>
                          </a:solidFill>
                        </a:rPr>
                        <a:t>54</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9</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Women's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Eugene Narrow</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Rose Crystal</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95</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395850">
                <a:tc>
                  <a:txBody>
                    <a:bodyPr>
                      <a:noAutofit/>
                    </a:bodyPr>
                    <a:lstStyle/>
                    <a:p>
                      <a:pPr indent="0" lvl="0" marL="0" rtl="0" algn="ctr">
                        <a:lnSpc>
                          <a:spcPct val="115000"/>
                        </a:lnSpc>
                        <a:spcBef>
                          <a:spcPts val="0"/>
                        </a:spcBef>
                        <a:spcAft>
                          <a:spcPts val="0"/>
                        </a:spcAft>
                        <a:buNone/>
                      </a:pPr>
                      <a:r>
                        <a:rPr lang="en" sz="1000">
                          <a:solidFill>
                            <a:srgbClr val="525252"/>
                          </a:solidFill>
                        </a:rPr>
                        <a:t>52</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1</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Brady</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Layered Tortoise Matte</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95</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72150">
                <a:tc>
                  <a:txBody>
                    <a:bodyPr>
                      <a:noAutofit/>
                    </a:bodyPr>
                    <a:lstStyle/>
                    <a:p>
                      <a:pPr indent="0" lvl="0" marL="0" rtl="0" algn="ctr">
                        <a:lnSpc>
                          <a:spcPct val="115000"/>
                        </a:lnSpc>
                        <a:spcBef>
                          <a:spcPts val="0"/>
                        </a:spcBef>
                        <a:spcAft>
                          <a:spcPts val="0"/>
                        </a:spcAft>
                        <a:buNone/>
                      </a:pPr>
                      <a:r>
                        <a:rPr lang="en" sz="1000">
                          <a:solidFill>
                            <a:srgbClr val="525252"/>
                          </a:solidFill>
                        </a:rPr>
                        <a:t>50</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6</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Women's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Olive</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Pearled Tortoise</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95</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72150">
                <a:tc>
                  <a:txBody>
                    <a:bodyPr>
                      <a:noAutofit/>
                    </a:bodyPr>
                    <a:lstStyle/>
                    <a:p>
                      <a:pPr indent="0" lvl="0" marL="0" rtl="0" algn="ctr">
                        <a:lnSpc>
                          <a:spcPct val="115000"/>
                        </a:lnSpc>
                        <a:spcBef>
                          <a:spcPts val="0"/>
                        </a:spcBef>
                        <a:spcAft>
                          <a:spcPts val="0"/>
                        </a:spcAft>
                        <a:buNone/>
                      </a:pPr>
                      <a:r>
                        <a:rPr lang="en" sz="1000">
                          <a:solidFill>
                            <a:srgbClr val="525252"/>
                          </a:solidFill>
                        </a:rPr>
                        <a:t>44</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4</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Dawes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Jet Black</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150</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359900">
                <a:tc>
                  <a:txBody>
                    <a:bodyPr>
                      <a:noAutofit/>
                    </a:bodyPr>
                    <a:lstStyle/>
                    <a:p>
                      <a:pPr indent="0" lvl="0" marL="0" rtl="0" algn="ctr">
                        <a:lnSpc>
                          <a:spcPct val="115000"/>
                        </a:lnSpc>
                        <a:spcBef>
                          <a:spcPts val="0"/>
                        </a:spcBef>
                        <a:spcAft>
                          <a:spcPts val="0"/>
                        </a:spcAft>
                        <a:buNone/>
                      </a:pPr>
                      <a:r>
                        <a:rPr lang="en" sz="1000">
                          <a:solidFill>
                            <a:srgbClr val="525252"/>
                          </a:solidFill>
                        </a:rPr>
                        <a:t>44</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7</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Women's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Lucy</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Elderflower Crystal</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150</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72150">
                <a:tc>
                  <a:txBody>
                    <a:bodyPr>
                      <a:noAutofit/>
                    </a:bodyPr>
                    <a:lstStyle/>
                    <a:p>
                      <a:pPr indent="0" lvl="0" marL="0" rtl="0" algn="ctr">
                        <a:lnSpc>
                          <a:spcPct val="115000"/>
                        </a:lnSpc>
                        <a:spcBef>
                          <a:spcPts val="0"/>
                        </a:spcBef>
                        <a:spcAft>
                          <a:spcPts val="0"/>
                        </a:spcAft>
                        <a:buNone/>
                      </a:pPr>
                      <a:r>
                        <a:rPr lang="en" sz="1000">
                          <a:solidFill>
                            <a:srgbClr val="525252"/>
                          </a:solidFill>
                        </a:rPr>
                        <a:t>43</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2</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Brady</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Sea Glass Gray</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95</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272150">
                <a:tc>
                  <a:txBody>
                    <a:bodyPr>
                      <a:noAutofit/>
                    </a:bodyPr>
                    <a:lstStyle/>
                    <a:p>
                      <a:pPr indent="0" lvl="0" marL="0" rtl="0" algn="ctr">
                        <a:lnSpc>
                          <a:spcPct val="115000"/>
                        </a:lnSpc>
                        <a:spcBef>
                          <a:spcPts val="0"/>
                        </a:spcBef>
                        <a:spcAft>
                          <a:spcPts val="0"/>
                        </a:spcAft>
                        <a:buNone/>
                      </a:pPr>
                      <a:r>
                        <a:rPr lang="en" sz="1000">
                          <a:solidFill>
                            <a:srgbClr val="525252"/>
                          </a:solidFill>
                        </a:rPr>
                        <a:t>42</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8</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Women's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Lucy</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Jet Black</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150</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r h="359900">
                <a:tc>
                  <a:txBody>
                    <a:bodyPr>
                      <a:noAutofit/>
                    </a:bodyPr>
                    <a:lstStyle/>
                    <a:p>
                      <a:pPr indent="0" lvl="0" marL="0" rtl="0" algn="ctr">
                        <a:lnSpc>
                          <a:spcPct val="115000"/>
                        </a:lnSpc>
                        <a:spcBef>
                          <a:spcPts val="0"/>
                        </a:spcBef>
                        <a:spcAft>
                          <a:spcPts val="0"/>
                        </a:spcAft>
                        <a:buNone/>
                      </a:pPr>
                      <a:r>
                        <a:rPr lang="en" sz="1000">
                          <a:solidFill>
                            <a:srgbClr val="525252"/>
                          </a:solidFill>
                        </a:rPr>
                        <a:t>41</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5</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Men's Styles</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Monocle</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Endangered Tortoise</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c>
                  <a:txBody>
                    <a:bodyPr>
                      <a:noAutofit/>
                    </a:bodyPr>
                    <a:lstStyle/>
                    <a:p>
                      <a:pPr indent="0" lvl="0" marL="0" rtl="0" algn="ctr">
                        <a:lnSpc>
                          <a:spcPct val="115000"/>
                        </a:lnSpc>
                        <a:spcBef>
                          <a:spcPts val="0"/>
                        </a:spcBef>
                        <a:spcAft>
                          <a:spcPts val="0"/>
                        </a:spcAft>
                        <a:buNone/>
                      </a:pPr>
                      <a:r>
                        <a:rPr lang="en" sz="1000">
                          <a:solidFill>
                            <a:srgbClr val="525252"/>
                          </a:solidFill>
                        </a:rPr>
                        <a:t>50</a:t>
                      </a:r>
                      <a:endParaRPr sz="1000">
                        <a:solidFill>
                          <a:srgbClr val="52525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BEB"/>
                    </a:solidFill>
                  </a:tcPr>
                </a:tc>
              </a:tr>
            </a:tbl>
          </a:graphicData>
        </a:graphic>
      </p:graphicFrame>
      <p:sp>
        <p:nvSpPr>
          <p:cNvPr id="401" name="Google Shape;401;p60"/>
          <p:cNvSpPr txBox="1"/>
          <p:nvPr/>
        </p:nvSpPr>
        <p:spPr>
          <a:xfrm>
            <a:off x="-11450" y="2963475"/>
            <a:ext cx="3710100" cy="809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F3F3F3"/>
              </a:buClr>
              <a:buSzPts val="1400"/>
              <a:buFont typeface="Roboto"/>
              <a:buChar char="●"/>
            </a:pPr>
            <a:r>
              <a:rPr lang="en">
                <a:solidFill>
                  <a:srgbClr val="F3F3F3"/>
                </a:solidFill>
                <a:latin typeface="Roboto"/>
                <a:ea typeface="Roboto"/>
                <a:cs typeface="Roboto"/>
                <a:sym typeface="Roboto"/>
              </a:rPr>
              <a:t>For Men, </a:t>
            </a:r>
            <a:r>
              <a:rPr lang="en">
                <a:solidFill>
                  <a:srgbClr val="B6D7A8"/>
                </a:solidFill>
                <a:latin typeface="Roboto"/>
                <a:ea typeface="Roboto"/>
                <a:cs typeface="Roboto"/>
                <a:sym typeface="Roboto"/>
              </a:rPr>
              <a:t>The Dawes</a:t>
            </a:r>
            <a:r>
              <a:rPr lang="en">
                <a:solidFill>
                  <a:srgbClr val="F3F3F3"/>
                </a:solidFill>
                <a:latin typeface="Roboto"/>
                <a:ea typeface="Roboto"/>
                <a:cs typeface="Roboto"/>
                <a:sym typeface="Roboto"/>
              </a:rPr>
              <a:t> model has </a:t>
            </a:r>
            <a:r>
              <a:rPr lang="en">
                <a:solidFill>
                  <a:srgbClr val="B6D7A8"/>
                </a:solidFill>
                <a:latin typeface="Roboto"/>
                <a:ea typeface="Roboto"/>
                <a:cs typeface="Roboto"/>
                <a:sym typeface="Roboto"/>
              </a:rPr>
              <a:t>107</a:t>
            </a:r>
            <a:r>
              <a:rPr lang="en">
                <a:solidFill>
                  <a:srgbClr val="F3F3F3"/>
                </a:solidFill>
                <a:latin typeface="Roboto"/>
                <a:ea typeface="Roboto"/>
                <a:cs typeface="Roboto"/>
                <a:sym typeface="Roboto"/>
              </a:rPr>
              <a:t>  (about 21% of all) sales between their two colors, although Driftwood Fade is the obvious favorite.</a:t>
            </a:r>
            <a:endParaRPr>
              <a:solidFill>
                <a:srgbClr val="F3F3F3"/>
              </a:solidFill>
              <a:latin typeface="Roboto"/>
              <a:ea typeface="Roboto"/>
              <a:cs typeface="Roboto"/>
              <a:sym typeface="Roboto"/>
            </a:endParaRPr>
          </a:p>
          <a:p>
            <a:pPr indent="0" lvl="0" marL="457200" rtl="0">
              <a:spcBef>
                <a:spcPts val="0"/>
              </a:spcBef>
              <a:spcAft>
                <a:spcPts val="0"/>
              </a:spcAft>
              <a:buNone/>
            </a:pPr>
            <a:r>
              <a:t/>
            </a:r>
            <a:endParaRPr>
              <a:solidFill>
                <a:srgbClr val="F3F3F3"/>
              </a:solidFill>
              <a:latin typeface="Roboto"/>
              <a:ea typeface="Roboto"/>
              <a:cs typeface="Roboto"/>
              <a:sym typeface="Roboto"/>
            </a:endParaRPr>
          </a:p>
          <a:p>
            <a:pPr indent="-317500" lvl="0" marL="457200">
              <a:spcBef>
                <a:spcPts val="0"/>
              </a:spcBef>
              <a:spcAft>
                <a:spcPts val="0"/>
              </a:spcAft>
              <a:buClr>
                <a:srgbClr val="F3F3F3"/>
              </a:buClr>
              <a:buSzPts val="1400"/>
              <a:buFont typeface="Roboto"/>
              <a:buChar char="●"/>
            </a:pPr>
            <a:r>
              <a:rPr lang="en">
                <a:solidFill>
                  <a:srgbClr val="F3F3F3"/>
                </a:solidFill>
                <a:latin typeface="Roboto"/>
                <a:ea typeface="Roboto"/>
                <a:cs typeface="Roboto"/>
                <a:sym typeface="Roboto"/>
              </a:rPr>
              <a:t>The Women's model </a:t>
            </a:r>
            <a:r>
              <a:rPr lang="en">
                <a:solidFill>
                  <a:srgbClr val="A4C2F4"/>
                </a:solidFill>
                <a:latin typeface="Roboto"/>
                <a:ea typeface="Roboto"/>
                <a:cs typeface="Roboto"/>
                <a:sym typeface="Roboto"/>
              </a:rPr>
              <a:t>Eugene Narrow</a:t>
            </a:r>
            <a:r>
              <a:rPr lang="en">
                <a:solidFill>
                  <a:srgbClr val="F3F3F3"/>
                </a:solidFill>
                <a:latin typeface="Roboto"/>
                <a:ea typeface="Roboto"/>
                <a:cs typeface="Roboto"/>
                <a:sym typeface="Roboto"/>
              </a:rPr>
              <a:t> takes the lead though with </a:t>
            </a:r>
            <a:r>
              <a:rPr lang="en">
                <a:solidFill>
                  <a:srgbClr val="A4C2F4"/>
                </a:solidFill>
                <a:latin typeface="Roboto"/>
                <a:ea typeface="Roboto"/>
                <a:cs typeface="Roboto"/>
                <a:sym typeface="Roboto"/>
              </a:rPr>
              <a:t>116</a:t>
            </a:r>
            <a:r>
              <a:rPr lang="en">
                <a:solidFill>
                  <a:srgbClr val="F3F3F3"/>
                </a:solidFill>
                <a:latin typeface="Roboto"/>
                <a:ea typeface="Roboto"/>
                <a:cs typeface="Roboto"/>
                <a:sym typeface="Roboto"/>
              </a:rPr>
              <a:t> sales which makes up a slightly larger 23% of sales</a:t>
            </a:r>
            <a:endParaRPr>
              <a:solidFill>
                <a:srgbClr val="F3F3F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05" name="Shape 405"/>
        <p:cNvGrpSpPr/>
        <p:nvPr/>
      </p:nvGrpSpPr>
      <p:grpSpPr>
        <a:xfrm>
          <a:off x="0" y="0"/>
          <a:ext cx="0" cy="0"/>
          <a:chOff x="0" y="0"/>
          <a:chExt cx="0" cy="0"/>
        </a:xfrm>
      </p:grpSpPr>
      <p:sp>
        <p:nvSpPr>
          <p:cNvPr id="406" name="Google Shape;40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Clr>
                <a:schemeClr val="dk1"/>
              </a:buClr>
              <a:buSzPts val="1100"/>
              <a:buFont typeface="Arial"/>
              <a:buNone/>
            </a:pPr>
            <a:r>
              <a:rPr b="1" lang="en">
                <a:solidFill>
                  <a:srgbClr val="204056"/>
                </a:solidFill>
                <a:latin typeface="Roboto"/>
                <a:ea typeface="Roboto"/>
                <a:cs typeface="Roboto"/>
                <a:sym typeface="Roboto"/>
              </a:rPr>
              <a:t>4. Actionable Insights</a:t>
            </a:r>
            <a:endParaRPr b="1">
              <a:solidFill>
                <a:srgbClr val="204056"/>
              </a:solidFill>
              <a:latin typeface="Roboto"/>
              <a:ea typeface="Roboto"/>
              <a:cs typeface="Roboto"/>
              <a:sym typeface="Roboto"/>
            </a:endParaRPr>
          </a:p>
          <a:p>
            <a:pPr indent="0" lvl="0" marL="0">
              <a:spcBef>
                <a:spcPts val="0"/>
              </a:spcBef>
              <a:spcAft>
                <a:spcPts val="0"/>
              </a:spcAft>
              <a:buNone/>
            </a:pPr>
            <a:r>
              <a:t/>
            </a:r>
            <a:endParaRPr/>
          </a:p>
        </p:txBody>
      </p:sp>
      <p:sp>
        <p:nvSpPr>
          <p:cNvPr id="407" name="Google Shape;407;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sz="1400">
                <a:latin typeface="Roboto"/>
                <a:ea typeface="Roboto"/>
                <a:cs typeface="Roboto"/>
                <a:sym typeface="Roboto"/>
              </a:rPr>
              <a:t>Warby Parker’s experiment was a great success. Customers who received 5 frames ended up purchasing glasses much more than those who received 3. If the person who did not like their 3 send them back to get 3 more, that’s just 1 more set of frames than those who received 5 once, but also takes time and shipping. </a:t>
            </a:r>
            <a:endParaRPr sz="1400">
              <a:latin typeface="Roboto"/>
              <a:ea typeface="Roboto"/>
              <a:cs typeface="Roboto"/>
              <a:sym typeface="Roboto"/>
            </a:endParaRPr>
          </a:p>
          <a:p>
            <a:pPr indent="-317500" lvl="0" marL="457200" rtl="0">
              <a:spcBef>
                <a:spcPts val="0"/>
              </a:spcBef>
              <a:spcAft>
                <a:spcPts val="0"/>
              </a:spcAft>
              <a:buSzPts val="1400"/>
              <a:buFont typeface="Roboto"/>
              <a:buChar char="●"/>
            </a:pPr>
            <a:r>
              <a:rPr lang="en" sz="1400">
                <a:latin typeface="Roboto"/>
                <a:ea typeface="Roboto"/>
                <a:cs typeface="Roboto"/>
                <a:sym typeface="Roboto"/>
              </a:rPr>
              <a:t>As suggested in an earlier slide, WP could consider using more face shape examples with different frame shapes to help people choose their preferred frame shape while working on the style quiz. They could also put a note on Q5 allowing the user to embrace the ‘I’m not sure’ part of the question for the time being, or even get rid of it as a question.</a:t>
            </a:r>
            <a:endParaRPr sz="1400">
              <a:latin typeface="Roboto"/>
              <a:ea typeface="Roboto"/>
              <a:cs typeface="Roboto"/>
              <a:sym typeface="Roboto"/>
            </a:endParaRPr>
          </a:p>
          <a:p>
            <a:pPr indent="-317500" lvl="0" marL="457200" rtl="0">
              <a:spcBef>
                <a:spcPts val="0"/>
              </a:spcBef>
              <a:spcAft>
                <a:spcPts val="0"/>
              </a:spcAft>
              <a:buSzPts val="1400"/>
              <a:buFont typeface="Roboto"/>
              <a:buChar char="●"/>
            </a:pPr>
            <a:r>
              <a:rPr lang="en" sz="1400">
                <a:latin typeface="Roboto"/>
                <a:ea typeface="Roboto"/>
                <a:cs typeface="Roboto"/>
                <a:sym typeface="Roboto"/>
              </a:rPr>
              <a:t>While WP should continue to find great brands for a good price, it should be noted that a number of customers (specifically male in our tests) are willing to pay extra for a nicer look as shown by the success of the Dawes model in slide 13. </a:t>
            </a:r>
            <a:endParaRPr sz="14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Roboto"/>
              <a:buNone/>
            </a:pPr>
            <a:r>
              <a:rPr b="1" lang="en">
                <a:solidFill>
                  <a:srgbClr val="295269"/>
                </a:solidFill>
              </a:rPr>
              <a:t>Funnels With Warby Parker</a:t>
            </a:r>
            <a:endParaRPr b="1" i="0" sz="2800" u="none" cap="none" strike="noStrike">
              <a:solidFill>
                <a:srgbClr val="295269"/>
              </a:solidFill>
              <a:latin typeface="Roboto"/>
              <a:ea typeface="Roboto"/>
              <a:cs typeface="Roboto"/>
              <a:sym typeface="Roboto"/>
            </a:endParaRPr>
          </a:p>
        </p:txBody>
      </p:sp>
      <p:sp>
        <p:nvSpPr>
          <p:cNvPr id="299" name="Google Shape;299;p49"/>
          <p:cNvSpPr txBox="1"/>
          <p:nvPr/>
        </p:nvSpPr>
        <p:spPr>
          <a:xfrm>
            <a:off x="202725" y="943500"/>
            <a:ext cx="8061300" cy="32565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1100"/>
              </a:spcBef>
              <a:spcAft>
                <a:spcPts val="0"/>
              </a:spcAft>
              <a:buClr>
                <a:srgbClr val="204056"/>
              </a:buClr>
              <a:buSzPts val="2400"/>
              <a:buFont typeface="Roboto"/>
              <a:buAutoNum type="arabicPeriod"/>
            </a:pPr>
            <a:r>
              <a:rPr b="0" i="0" lang="en" sz="2400" u="none" cap="none" strike="noStrike">
                <a:solidFill>
                  <a:srgbClr val="204056"/>
                </a:solidFill>
                <a:latin typeface="Roboto"/>
                <a:ea typeface="Roboto"/>
                <a:cs typeface="Roboto"/>
                <a:sym typeface="Roboto"/>
              </a:rPr>
              <a:t>Get familiar with Warby Parke</a:t>
            </a:r>
            <a:r>
              <a:rPr lang="en" sz="2400">
                <a:solidFill>
                  <a:srgbClr val="204056"/>
                </a:solidFill>
                <a:latin typeface="Roboto"/>
                <a:ea typeface="Roboto"/>
                <a:cs typeface="Roboto"/>
                <a:sym typeface="Roboto"/>
              </a:rPr>
              <a:t>r</a:t>
            </a:r>
            <a:endParaRPr sz="2400">
              <a:solidFill>
                <a:srgbClr val="204056"/>
              </a:solidFill>
              <a:latin typeface="Roboto"/>
              <a:ea typeface="Roboto"/>
              <a:cs typeface="Roboto"/>
              <a:sym typeface="Roboto"/>
            </a:endParaRPr>
          </a:p>
          <a:p>
            <a:pPr indent="-381000" lvl="0" marL="457200" marR="0" rtl="0" algn="l">
              <a:lnSpc>
                <a:spcPct val="115000"/>
              </a:lnSpc>
              <a:spcBef>
                <a:spcPts val="0"/>
              </a:spcBef>
              <a:spcAft>
                <a:spcPts val="0"/>
              </a:spcAft>
              <a:buClr>
                <a:srgbClr val="204056"/>
              </a:buClr>
              <a:buSzPts val="2400"/>
              <a:buFont typeface="Roboto"/>
              <a:buAutoNum type="arabicPeriod"/>
            </a:pPr>
            <a:r>
              <a:rPr b="0" i="0" lang="en" sz="2400" u="none" cap="none" strike="noStrike">
                <a:solidFill>
                  <a:srgbClr val="204056"/>
                </a:solidFill>
                <a:latin typeface="Roboto"/>
                <a:ea typeface="Roboto"/>
                <a:cs typeface="Roboto"/>
                <a:sym typeface="Roboto"/>
              </a:rPr>
              <a:t>What is the Quiz Funnel</a:t>
            </a:r>
            <a:endParaRPr b="0" i="0" sz="2400" u="none" cap="none" strike="noStrike">
              <a:solidFill>
                <a:srgbClr val="204056"/>
              </a:solidFill>
              <a:latin typeface="Roboto"/>
              <a:ea typeface="Roboto"/>
              <a:cs typeface="Roboto"/>
              <a:sym typeface="Roboto"/>
            </a:endParaRPr>
          </a:p>
          <a:p>
            <a:pPr indent="-381000" lvl="0" marL="457200" marR="0" rtl="0" algn="l">
              <a:lnSpc>
                <a:spcPct val="115000"/>
              </a:lnSpc>
              <a:spcBef>
                <a:spcPts val="0"/>
              </a:spcBef>
              <a:spcAft>
                <a:spcPts val="0"/>
              </a:spcAft>
              <a:buClr>
                <a:srgbClr val="204056"/>
              </a:buClr>
              <a:buSzPts val="2400"/>
              <a:buFont typeface="Roboto"/>
              <a:buAutoNum type="arabicPeriod"/>
            </a:pPr>
            <a:r>
              <a:rPr b="0" i="0" lang="en" sz="2400" u="none" cap="none" strike="noStrike">
                <a:solidFill>
                  <a:srgbClr val="204056"/>
                </a:solidFill>
                <a:latin typeface="Roboto"/>
                <a:ea typeface="Roboto"/>
                <a:cs typeface="Roboto"/>
                <a:sym typeface="Roboto"/>
              </a:rPr>
              <a:t>A/B Testing with Home Try-On Funnel</a:t>
            </a:r>
            <a:endParaRPr b="0" i="0" sz="2400" u="none" cap="none" strike="noStrike">
              <a:solidFill>
                <a:srgbClr val="204056"/>
              </a:solidFill>
              <a:latin typeface="Roboto"/>
              <a:ea typeface="Roboto"/>
              <a:cs typeface="Roboto"/>
              <a:sym typeface="Roboto"/>
            </a:endParaRPr>
          </a:p>
          <a:p>
            <a:pPr indent="-381000" lvl="0" marL="457200" marR="0" rtl="0" algn="l">
              <a:lnSpc>
                <a:spcPct val="115000"/>
              </a:lnSpc>
              <a:spcBef>
                <a:spcPts val="0"/>
              </a:spcBef>
              <a:spcAft>
                <a:spcPts val="0"/>
              </a:spcAft>
              <a:buClr>
                <a:srgbClr val="204056"/>
              </a:buClr>
              <a:buSzPts val="2400"/>
              <a:buFont typeface="Roboto"/>
              <a:buAutoNum type="arabicPeriod"/>
            </a:pPr>
            <a:r>
              <a:rPr lang="en" sz="2400">
                <a:solidFill>
                  <a:srgbClr val="204056"/>
                </a:solidFill>
                <a:latin typeface="Roboto"/>
                <a:ea typeface="Roboto"/>
                <a:cs typeface="Roboto"/>
                <a:sym typeface="Roboto"/>
              </a:rPr>
              <a:t>Actionable Insights</a:t>
            </a:r>
            <a:endParaRPr sz="2400">
              <a:solidFill>
                <a:srgbClr val="204056"/>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03" name="Shape 303"/>
        <p:cNvGrpSpPr/>
        <p:nvPr/>
      </p:nvGrpSpPr>
      <p:grpSpPr>
        <a:xfrm>
          <a:off x="0" y="0"/>
          <a:ext cx="0" cy="0"/>
          <a:chOff x="0" y="0"/>
          <a:chExt cx="0" cy="0"/>
        </a:xfrm>
      </p:grpSpPr>
      <p:sp>
        <p:nvSpPr>
          <p:cNvPr id="304" name="Google Shape;304;p50"/>
          <p:cNvSpPr txBox="1"/>
          <p:nvPr/>
        </p:nvSpPr>
        <p:spPr>
          <a:xfrm>
            <a:off x="753000" y="0"/>
            <a:ext cx="7638000" cy="146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i="0" lang="en" sz="2800" u="none" cap="none" strike="noStrike">
                <a:solidFill>
                  <a:srgbClr val="F3F3F3"/>
                </a:solidFill>
                <a:latin typeface="Roboto Black"/>
                <a:ea typeface="Roboto Black"/>
                <a:cs typeface="Roboto Black"/>
                <a:sym typeface="Roboto Black"/>
              </a:rPr>
              <a:t>1. </a:t>
            </a:r>
            <a:r>
              <a:rPr lang="en" sz="2800">
                <a:solidFill>
                  <a:srgbClr val="F3F3F3"/>
                </a:solidFill>
                <a:latin typeface="Roboto Black"/>
                <a:ea typeface="Roboto Black"/>
                <a:cs typeface="Roboto Black"/>
                <a:sym typeface="Roboto Black"/>
              </a:rPr>
              <a:t>Get Familiar with Warby Parker</a:t>
            </a:r>
            <a:endParaRPr i="0" sz="2800" u="none" cap="none" strike="noStrike">
              <a:solidFill>
                <a:srgbClr val="F3F3F3"/>
              </a:solidFill>
              <a:latin typeface="Roboto"/>
              <a:ea typeface="Roboto"/>
              <a:cs typeface="Roboto"/>
              <a:sym typeface="Roboto"/>
            </a:endParaRPr>
          </a:p>
        </p:txBody>
      </p:sp>
      <p:sp>
        <p:nvSpPr>
          <p:cNvPr id="305" name="Google Shape;305;p50"/>
          <p:cNvSpPr txBox="1"/>
          <p:nvPr/>
        </p:nvSpPr>
        <p:spPr>
          <a:xfrm>
            <a:off x="642950" y="1078800"/>
            <a:ext cx="3824700" cy="319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3F3F3"/>
                </a:solidFill>
                <a:latin typeface="Roboto"/>
                <a:ea typeface="Roboto"/>
                <a:cs typeface="Roboto"/>
                <a:sym typeface="Roboto"/>
              </a:rPr>
              <a:t>What is Warby Parker? </a:t>
            </a:r>
            <a:endParaRPr b="1" sz="2400">
              <a:solidFill>
                <a:srgbClr val="F3F3F3"/>
              </a:solidFill>
              <a:latin typeface="Roboto"/>
              <a:ea typeface="Roboto"/>
              <a:cs typeface="Roboto"/>
              <a:sym typeface="Roboto"/>
            </a:endParaRPr>
          </a:p>
          <a:p>
            <a:pPr indent="0" lvl="0" marL="0" rtl="0" algn="ctr">
              <a:spcBef>
                <a:spcPts val="0"/>
              </a:spcBef>
              <a:spcAft>
                <a:spcPts val="0"/>
              </a:spcAft>
              <a:buNone/>
            </a:pPr>
            <a:r>
              <a:t/>
            </a:r>
            <a:endParaRPr b="1" sz="1200">
              <a:solidFill>
                <a:srgbClr val="F3F3F3"/>
              </a:solidFill>
              <a:latin typeface="Roboto"/>
              <a:ea typeface="Roboto"/>
              <a:cs typeface="Roboto"/>
              <a:sym typeface="Roboto"/>
            </a:endParaRPr>
          </a:p>
          <a:p>
            <a:pPr indent="0" lvl="0" marL="0">
              <a:spcBef>
                <a:spcPts val="0"/>
              </a:spcBef>
              <a:spcAft>
                <a:spcPts val="0"/>
              </a:spcAft>
              <a:buNone/>
            </a:pPr>
            <a:r>
              <a:rPr lang="en">
                <a:solidFill>
                  <a:srgbClr val="F3F3F3"/>
                </a:solidFill>
                <a:latin typeface="Roboto"/>
                <a:ea typeface="Roboto"/>
                <a:cs typeface="Roboto"/>
                <a:sym typeface="Roboto"/>
              </a:rPr>
              <a:t>Warby Parker is an online retailer for prescription glasses and sunglasses whose business model revolves around first narrowing down the possible styles a customer may like through a style quiz and then sending them a number of high end but affordable glasses for them to try on at home for themselves.  </a:t>
            </a:r>
            <a:endParaRPr>
              <a:solidFill>
                <a:srgbClr val="F3F3F3"/>
              </a:solidFill>
              <a:latin typeface="Roboto"/>
              <a:ea typeface="Roboto"/>
              <a:cs typeface="Roboto"/>
              <a:sym typeface="Roboto"/>
            </a:endParaRPr>
          </a:p>
          <a:p>
            <a:pPr indent="0" lvl="0" marL="0">
              <a:spcBef>
                <a:spcPts val="0"/>
              </a:spcBef>
              <a:spcAft>
                <a:spcPts val="0"/>
              </a:spcAft>
              <a:buNone/>
            </a:pPr>
            <a:r>
              <a:t/>
            </a:r>
            <a:endParaRPr>
              <a:solidFill>
                <a:srgbClr val="F3F3F3"/>
              </a:solidFill>
              <a:latin typeface="Roboto"/>
              <a:ea typeface="Roboto"/>
              <a:cs typeface="Roboto"/>
              <a:sym typeface="Roboto"/>
            </a:endParaRPr>
          </a:p>
          <a:p>
            <a:pPr indent="0" lvl="0" marL="0">
              <a:spcBef>
                <a:spcPts val="0"/>
              </a:spcBef>
              <a:spcAft>
                <a:spcPts val="0"/>
              </a:spcAft>
              <a:buNone/>
            </a:pPr>
            <a:r>
              <a:rPr lang="en">
                <a:solidFill>
                  <a:srgbClr val="F3F3F3"/>
                </a:solidFill>
                <a:latin typeface="Roboto"/>
                <a:ea typeface="Roboto"/>
                <a:cs typeface="Roboto"/>
                <a:sym typeface="Roboto"/>
              </a:rPr>
              <a:t>Once the customer has found the frames that they like best, they can prescription glasses in that style. This way they know exactly what they will get before they take the plunge.</a:t>
            </a:r>
            <a:endParaRPr>
              <a:solidFill>
                <a:srgbClr val="F3F3F3"/>
              </a:solidFill>
              <a:latin typeface="Roboto"/>
              <a:ea typeface="Roboto"/>
              <a:cs typeface="Roboto"/>
              <a:sym typeface="Roboto"/>
            </a:endParaRPr>
          </a:p>
        </p:txBody>
      </p:sp>
      <p:sp>
        <p:nvSpPr>
          <p:cNvPr id="306" name="Google Shape;306;p50"/>
          <p:cNvSpPr txBox="1"/>
          <p:nvPr/>
        </p:nvSpPr>
        <p:spPr>
          <a:xfrm>
            <a:off x="4794800" y="1078800"/>
            <a:ext cx="3094800" cy="31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3F3F3"/>
                </a:solidFill>
                <a:latin typeface="Roboto"/>
                <a:ea typeface="Roboto"/>
                <a:cs typeface="Roboto"/>
                <a:sym typeface="Roboto"/>
              </a:rPr>
              <a:t>The Tests We’ll Run</a:t>
            </a:r>
            <a:endParaRPr b="1" sz="2400">
              <a:solidFill>
                <a:srgbClr val="F3F3F3"/>
              </a:solidFill>
              <a:latin typeface="Roboto"/>
              <a:ea typeface="Roboto"/>
              <a:cs typeface="Roboto"/>
              <a:sym typeface="Roboto"/>
            </a:endParaRPr>
          </a:p>
          <a:p>
            <a:pPr indent="0" lvl="0" marL="0" algn="ctr">
              <a:spcBef>
                <a:spcPts val="0"/>
              </a:spcBef>
              <a:spcAft>
                <a:spcPts val="0"/>
              </a:spcAft>
              <a:buNone/>
            </a:pPr>
            <a:r>
              <a:t/>
            </a:r>
            <a:endParaRPr b="1" sz="1200">
              <a:solidFill>
                <a:srgbClr val="F3F3F3"/>
              </a:solidFill>
              <a:latin typeface="Roboto"/>
              <a:ea typeface="Roboto"/>
              <a:cs typeface="Roboto"/>
              <a:sym typeface="Roboto"/>
            </a:endParaRPr>
          </a:p>
          <a:p>
            <a:pPr indent="-317500" lvl="0" marL="457200" rtl="0">
              <a:spcBef>
                <a:spcPts val="0"/>
              </a:spcBef>
              <a:spcAft>
                <a:spcPts val="0"/>
              </a:spcAft>
              <a:buClr>
                <a:srgbClr val="F3F3F3"/>
              </a:buClr>
              <a:buSzPts val="1400"/>
              <a:buFont typeface="Roboto"/>
              <a:buChar char="●"/>
            </a:pPr>
            <a:r>
              <a:rPr lang="en">
                <a:solidFill>
                  <a:srgbClr val="F3F3F3"/>
                </a:solidFill>
                <a:latin typeface="Roboto"/>
                <a:ea typeface="Roboto"/>
                <a:cs typeface="Roboto"/>
                <a:sym typeface="Roboto"/>
              </a:rPr>
              <a:t>Warby Parker knows that not all users who begin their try Style Quiz will complete it, so they want to look at where the user drop of is by inspecting the Quiz Funnel.</a:t>
            </a:r>
            <a:endParaRPr>
              <a:solidFill>
                <a:srgbClr val="F3F3F3"/>
              </a:solidFill>
              <a:latin typeface="Roboto"/>
              <a:ea typeface="Roboto"/>
              <a:cs typeface="Roboto"/>
              <a:sym typeface="Roboto"/>
            </a:endParaRPr>
          </a:p>
          <a:p>
            <a:pPr indent="0" lvl="0" marL="457200" rtl="0">
              <a:spcBef>
                <a:spcPts val="0"/>
              </a:spcBef>
              <a:spcAft>
                <a:spcPts val="0"/>
              </a:spcAft>
              <a:buNone/>
            </a:pPr>
            <a:r>
              <a:t/>
            </a:r>
            <a:endParaRPr>
              <a:solidFill>
                <a:srgbClr val="F3F3F3"/>
              </a:solidFill>
              <a:latin typeface="Roboto"/>
              <a:ea typeface="Roboto"/>
              <a:cs typeface="Roboto"/>
              <a:sym typeface="Roboto"/>
            </a:endParaRPr>
          </a:p>
          <a:p>
            <a:pPr indent="-317500" lvl="0" marL="457200">
              <a:spcBef>
                <a:spcPts val="0"/>
              </a:spcBef>
              <a:spcAft>
                <a:spcPts val="0"/>
              </a:spcAft>
              <a:buClr>
                <a:srgbClr val="F3F3F3"/>
              </a:buClr>
              <a:buSzPts val="1400"/>
              <a:buFont typeface="Roboto"/>
              <a:buChar char="●"/>
            </a:pPr>
            <a:r>
              <a:rPr lang="en">
                <a:solidFill>
                  <a:srgbClr val="F3F3F3"/>
                </a:solidFill>
                <a:latin typeface="Roboto"/>
                <a:ea typeface="Roboto"/>
                <a:cs typeface="Roboto"/>
                <a:sym typeface="Roboto"/>
              </a:rPr>
              <a:t>They are also running an A/B test to see whether there is higher purchase rate between customers who receive 3 glasses to try on and those who receive 5.</a:t>
            </a:r>
            <a:endParaRPr>
              <a:solidFill>
                <a:srgbClr val="F3F3F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10" name="Shape 310"/>
        <p:cNvGrpSpPr/>
        <p:nvPr/>
      </p:nvGrpSpPr>
      <p:grpSpPr>
        <a:xfrm>
          <a:off x="0" y="0"/>
          <a:ext cx="0" cy="0"/>
          <a:chOff x="0" y="0"/>
          <a:chExt cx="0" cy="0"/>
        </a:xfrm>
      </p:grpSpPr>
      <p:sp>
        <p:nvSpPr>
          <p:cNvPr id="311" name="Google Shape;311;p51"/>
          <p:cNvSpPr/>
          <p:nvPr/>
        </p:nvSpPr>
        <p:spPr>
          <a:xfrm>
            <a:off x="4871100" y="1683775"/>
            <a:ext cx="3094800" cy="3318000"/>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204056"/>
              </a:solidFill>
            </a:endParaRPr>
          </a:p>
        </p:txBody>
      </p:sp>
      <p:sp>
        <p:nvSpPr>
          <p:cNvPr id="312" name="Google Shape;312;p51"/>
          <p:cNvSpPr txBox="1"/>
          <p:nvPr/>
        </p:nvSpPr>
        <p:spPr>
          <a:xfrm>
            <a:off x="753000" y="0"/>
            <a:ext cx="7638000" cy="146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2800">
                <a:solidFill>
                  <a:srgbClr val="204056"/>
                </a:solidFill>
                <a:latin typeface="Roboto Black"/>
                <a:ea typeface="Roboto Black"/>
                <a:cs typeface="Roboto Black"/>
                <a:sym typeface="Roboto Black"/>
              </a:rPr>
              <a:t>2. What is the Quiz Funnel</a:t>
            </a:r>
            <a:endParaRPr b="0" i="0" sz="2800" u="none" cap="none" strike="noStrike">
              <a:solidFill>
                <a:srgbClr val="204056"/>
              </a:solidFill>
              <a:latin typeface="Arial"/>
              <a:ea typeface="Arial"/>
              <a:cs typeface="Arial"/>
              <a:sym typeface="Arial"/>
            </a:endParaRPr>
          </a:p>
        </p:txBody>
      </p:sp>
      <p:sp>
        <p:nvSpPr>
          <p:cNvPr id="313" name="Google Shape;313;p51"/>
          <p:cNvSpPr txBox="1"/>
          <p:nvPr/>
        </p:nvSpPr>
        <p:spPr>
          <a:xfrm>
            <a:off x="239775" y="1095250"/>
            <a:ext cx="3432600" cy="33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204056"/>
                </a:solidFill>
                <a:latin typeface="Roboto"/>
                <a:ea typeface="Roboto"/>
                <a:cs typeface="Roboto"/>
                <a:sym typeface="Roboto"/>
              </a:rPr>
              <a:t>Funnels General</a:t>
            </a:r>
            <a:endParaRPr b="1" sz="2400">
              <a:solidFill>
                <a:srgbClr val="204056"/>
              </a:solidFill>
              <a:latin typeface="Roboto"/>
              <a:ea typeface="Roboto"/>
              <a:cs typeface="Roboto"/>
              <a:sym typeface="Roboto"/>
            </a:endParaRPr>
          </a:p>
          <a:p>
            <a:pPr indent="0" lvl="0" marL="0" rtl="0" algn="ctr">
              <a:spcBef>
                <a:spcPts val="0"/>
              </a:spcBef>
              <a:spcAft>
                <a:spcPts val="0"/>
              </a:spcAft>
              <a:buNone/>
            </a:pPr>
            <a:r>
              <a:t/>
            </a:r>
            <a:endParaRPr b="1" sz="1200">
              <a:solidFill>
                <a:srgbClr val="204056"/>
              </a:solidFill>
              <a:latin typeface="Roboto"/>
              <a:ea typeface="Roboto"/>
              <a:cs typeface="Roboto"/>
              <a:sym typeface="Roboto"/>
            </a:endParaRPr>
          </a:p>
          <a:p>
            <a:pPr indent="-317500" lvl="0" marL="457200" rtl="0">
              <a:spcBef>
                <a:spcPts val="0"/>
              </a:spcBef>
              <a:spcAft>
                <a:spcPts val="0"/>
              </a:spcAft>
              <a:buClr>
                <a:srgbClr val="204056"/>
              </a:buClr>
              <a:buSzPts val="1400"/>
              <a:buFont typeface="Roboto"/>
              <a:buChar char="●"/>
            </a:pPr>
            <a:r>
              <a:rPr lang="en">
                <a:solidFill>
                  <a:srgbClr val="204056"/>
                </a:solidFill>
                <a:latin typeface="Roboto"/>
                <a:ea typeface="Roboto"/>
                <a:cs typeface="Roboto"/>
                <a:sym typeface="Roboto"/>
              </a:rPr>
              <a:t>Funnels are an illustration of the theoretical customer journey towards the purchase of a product or service. </a:t>
            </a:r>
            <a:endParaRPr>
              <a:solidFill>
                <a:srgbClr val="204056"/>
              </a:solidFill>
              <a:latin typeface="Roboto"/>
              <a:ea typeface="Roboto"/>
              <a:cs typeface="Roboto"/>
              <a:sym typeface="Roboto"/>
            </a:endParaRPr>
          </a:p>
          <a:p>
            <a:pPr indent="0" lvl="0" marL="457200" rtl="0">
              <a:spcBef>
                <a:spcPts val="0"/>
              </a:spcBef>
              <a:spcAft>
                <a:spcPts val="0"/>
              </a:spcAft>
              <a:buNone/>
            </a:pPr>
            <a:r>
              <a:t/>
            </a:r>
            <a:endParaRPr>
              <a:solidFill>
                <a:srgbClr val="204056"/>
              </a:solidFill>
              <a:latin typeface="Roboto"/>
              <a:ea typeface="Roboto"/>
              <a:cs typeface="Roboto"/>
              <a:sym typeface="Roboto"/>
            </a:endParaRPr>
          </a:p>
          <a:p>
            <a:pPr indent="-317500" lvl="0" marL="457200" rtl="0">
              <a:spcBef>
                <a:spcPts val="0"/>
              </a:spcBef>
              <a:spcAft>
                <a:spcPts val="0"/>
              </a:spcAft>
              <a:buClr>
                <a:srgbClr val="204056"/>
              </a:buClr>
              <a:buSzPts val="1400"/>
              <a:buFont typeface="Roboto"/>
              <a:buChar char="●"/>
            </a:pPr>
            <a:r>
              <a:rPr lang="en">
                <a:solidFill>
                  <a:srgbClr val="204056"/>
                </a:solidFill>
                <a:latin typeface="Roboto"/>
                <a:ea typeface="Roboto"/>
                <a:cs typeface="Roboto"/>
                <a:sym typeface="Roboto"/>
              </a:rPr>
              <a:t>Funnels can be used to track the progress of users as they complete the steps it takes to go from first interaction to eventual purchase.</a:t>
            </a:r>
            <a:endParaRPr>
              <a:solidFill>
                <a:srgbClr val="204056"/>
              </a:solidFill>
              <a:latin typeface="Roboto"/>
              <a:ea typeface="Roboto"/>
              <a:cs typeface="Roboto"/>
              <a:sym typeface="Roboto"/>
            </a:endParaRPr>
          </a:p>
          <a:p>
            <a:pPr indent="0" lvl="0" marL="457200" rtl="0">
              <a:spcBef>
                <a:spcPts val="0"/>
              </a:spcBef>
              <a:spcAft>
                <a:spcPts val="0"/>
              </a:spcAft>
              <a:buNone/>
            </a:pPr>
            <a:r>
              <a:t/>
            </a:r>
            <a:endParaRPr>
              <a:solidFill>
                <a:srgbClr val="204056"/>
              </a:solidFill>
              <a:latin typeface="Roboto"/>
              <a:ea typeface="Roboto"/>
              <a:cs typeface="Roboto"/>
              <a:sym typeface="Roboto"/>
            </a:endParaRPr>
          </a:p>
          <a:p>
            <a:pPr indent="-317500" lvl="0" marL="457200" rtl="0">
              <a:spcBef>
                <a:spcPts val="0"/>
              </a:spcBef>
              <a:spcAft>
                <a:spcPts val="0"/>
              </a:spcAft>
              <a:buClr>
                <a:srgbClr val="204056"/>
              </a:buClr>
              <a:buSzPts val="1400"/>
              <a:buFont typeface="Roboto"/>
              <a:buChar char="●"/>
            </a:pPr>
            <a:r>
              <a:rPr lang="en">
                <a:solidFill>
                  <a:srgbClr val="204056"/>
                </a:solidFill>
                <a:latin typeface="Roboto"/>
                <a:ea typeface="Roboto"/>
                <a:cs typeface="Roboto"/>
                <a:sym typeface="Roboto"/>
              </a:rPr>
              <a:t>This is valuable because you can more easily locate bottlenecks and drop offs in user progression towards final purchase</a:t>
            </a:r>
            <a:endParaRPr>
              <a:solidFill>
                <a:srgbClr val="204056"/>
              </a:solidFill>
              <a:latin typeface="Roboto"/>
              <a:ea typeface="Roboto"/>
              <a:cs typeface="Roboto"/>
              <a:sym typeface="Roboto"/>
            </a:endParaRPr>
          </a:p>
        </p:txBody>
      </p:sp>
      <p:sp>
        <p:nvSpPr>
          <p:cNvPr id="314" name="Google Shape;314;p51"/>
          <p:cNvSpPr txBox="1"/>
          <p:nvPr/>
        </p:nvSpPr>
        <p:spPr>
          <a:xfrm>
            <a:off x="4871025" y="1095250"/>
            <a:ext cx="3094800" cy="40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204056"/>
                </a:solidFill>
                <a:latin typeface="Roboto"/>
                <a:ea typeface="Roboto"/>
                <a:cs typeface="Roboto"/>
                <a:sym typeface="Roboto"/>
              </a:rPr>
              <a:t>Style Quiz Funnel</a:t>
            </a:r>
            <a:endParaRPr b="1" sz="2400">
              <a:solidFill>
                <a:srgbClr val="204056"/>
              </a:solidFill>
              <a:latin typeface="Roboto"/>
              <a:ea typeface="Roboto"/>
              <a:cs typeface="Roboto"/>
              <a:sym typeface="Roboto"/>
            </a:endParaRPr>
          </a:p>
          <a:p>
            <a:pPr indent="0" lvl="0" marL="0" rtl="0" algn="ctr">
              <a:spcBef>
                <a:spcPts val="0"/>
              </a:spcBef>
              <a:spcAft>
                <a:spcPts val="0"/>
              </a:spcAft>
              <a:buNone/>
            </a:pPr>
            <a:r>
              <a:t/>
            </a:r>
            <a:endParaRPr b="1" sz="1200">
              <a:solidFill>
                <a:srgbClr val="204056"/>
              </a:solidFill>
              <a:latin typeface="Roboto"/>
              <a:ea typeface="Roboto"/>
              <a:cs typeface="Roboto"/>
              <a:sym typeface="Roboto"/>
            </a:endParaRPr>
          </a:p>
          <a:p>
            <a:pPr indent="0" lvl="0" marL="0" rtl="0" algn="ctr">
              <a:spcBef>
                <a:spcPts val="0"/>
              </a:spcBef>
              <a:spcAft>
                <a:spcPts val="0"/>
              </a:spcAft>
              <a:buNone/>
            </a:pPr>
            <a:r>
              <a:rPr lang="en">
                <a:solidFill>
                  <a:srgbClr val="204056"/>
                </a:solidFill>
                <a:latin typeface="Roboto"/>
                <a:ea typeface="Roboto"/>
                <a:cs typeface="Roboto"/>
                <a:sym typeface="Roboto"/>
              </a:rPr>
              <a:t>Q1. What are you looking for?</a:t>
            </a:r>
            <a:endParaRPr>
              <a:solidFill>
                <a:srgbClr val="204056"/>
              </a:solidFill>
              <a:latin typeface="Roboto"/>
              <a:ea typeface="Roboto"/>
              <a:cs typeface="Roboto"/>
              <a:sym typeface="Roboto"/>
            </a:endParaRPr>
          </a:p>
          <a:p>
            <a:pPr indent="0" lvl="0" marL="0" rtl="0" algn="ctr">
              <a:spcBef>
                <a:spcPts val="0"/>
              </a:spcBef>
              <a:spcAft>
                <a:spcPts val="0"/>
              </a:spcAft>
              <a:buNone/>
            </a:pPr>
            <a:r>
              <a:t/>
            </a:r>
            <a:endParaRPr>
              <a:solidFill>
                <a:srgbClr val="204056"/>
              </a:solidFill>
              <a:latin typeface="Roboto"/>
              <a:ea typeface="Roboto"/>
              <a:cs typeface="Roboto"/>
              <a:sym typeface="Roboto"/>
            </a:endParaRPr>
          </a:p>
          <a:p>
            <a:pPr indent="0" lvl="0" marL="0" rtl="0" algn="ctr">
              <a:spcBef>
                <a:spcPts val="0"/>
              </a:spcBef>
              <a:spcAft>
                <a:spcPts val="0"/>
              </a:spcAft>
              <a:buNone/>
            </a:pPr>
            <a:r>
              <a:t/>
            </a:r>
            <a:endParaRPr>
              <a:solidFill>
                <a:srgbClr val="204056"/>
              </a:solidFill>
              <a:latin typeface="Roboto"/>
              <a:ea typeface="Roboto"/>
              <a:cs typeface="Roboto"/>
              <a:sym typeface="Roboto"/>
            </a:endParaRPr>
          </a:p>
          <a:p>
            <a:pPr indent="0" lvl="0" marL="0" rtl="0" algn="ctr">
              <a:spcBef>
                <a:spcPts val="0"/>
              </a:spcBef>
              <a:spcAft>
                <a:spcPts val="0"/>
              </a:spcAft>
              <a:buNone/>
            </a:pPr>
            <a:r>
              <a:rPr lang="en">
                <a:solidFill>
                  <a:srgbClr val="204056"/>
                </a:solidFill>
                <a:latin typeface="Roboto"/>
                <a:ea typeface="Roboto"/>
                <a:cs typeface="Roboto"/>
                <a:sym typeface="Roboto"/>
              </a:rPr>
              <a:t>Q2. What's your fit?</a:t>
            </a:r>
            <a:endParaRPr>
              <a:solidFill>
                <a:srgbClr val="204056"/>
              </a:solidFill>
              <a:latin typeface="Roboto"/>
              <a:ea typeface="Roboto"/>
              <a:cs typeface="Roboto"/>
              <a:sym typeface="Roboto"/>
            </a:endParaRPr>
          </a:p>
          <a:p>
            <a:pPr indent="0" lvl="0" marL="0" rtl="0" algn="ctr">
              <a:spcBef>
                <a:spcPts val="0"/>
              </a:spcBef>
              <a:spcAft>
                <a:spcPts val="0"/>
              </a:spcAft>
              <a:buNone/>
            </a:pPr>
            <a:r>
              <a:t/>
            </a:r>
            <a:endParaRPr>
              <a:solidFill>
                <a:srgbClr val="204056"/>
              </a:solidFill>
              <a:latin typeface="Roboto"/>
              <a:ea typeface="Roboto"/>
              <a:cs typeface="Roboto"/>
              <a:sym typeface="Roboto"/>
            </a:endParaRPr>
          </a:p>
          <a:p>
            <a:pPr indent="0" lvl="0" marL="0" rtl="0" algn="ctr">
              <a:spcBef>
                <a:spcPts val="0"/>
              </a:spcBef>
              <a:spcAft>
                <a:spcPts val="0"/>
              </a:spcAft>
              <a:buNone/>
            </a:pPr>
            <a:r>
              <a:t/>
            </a:r>
            <a:endParaRPr sz="900">
              <a:solidFill>
                <a:srgbClr val="204056"/>
              </a:solidFill>
              <a:latin typeface="Roboto"/>
              <a:ea typeface="Roboto"/>
              <a:cs typeface="Roboto"/>
              <a:sym typeface="Roboto"/>
            </a:endParaRPr>
          </a:p>
          <a:p>
            <a:pPr indent="0" lvl="0" marL="0" rtl="0" algn="ctr">
              <a:spcBef>
                <a:spcPts val="0"/>
              </a:spcBef>
              <a:spcAft>
                <a:spcPts val="0"/>
              </a:spcAft>
              <a:buNone/>
            </a:pPr>
            <a:r>
              <a:rPr lang="en">
                <a:solidFill>
                  <a:srgbClr val="204056"/>
                </a:solidFill>
                <a:latin typeface="Roboto"/>
                <a:ea typeface="Roboto"/>
                <a:cs typeface="Roboto"/>
                <a:sym typeface="Roboto"/>
              </a:rPr>
              <a:t>Q3. Which shapes</a:t>
            </a:r>
            <a:endParaRPr>
              <a:solidFill>
                <a:srgbClr val="204056"/>
              </a:solidFill>
              <a:latin typeface="Roboto"/>
              <a:ea typeface="Roboto"/>
              <a:cs typeface="Roboto"/>
              <a:sym typeface="Roboto"/>
            </a:endParaRPr>
          </a:p>
          <a:p>
            <a:pPr indent="0" lvl="0" marL="0" rtl="0" algn="ctr">
              <a:spcBef>
                <a:spcPts val="0"/>
              </a:spcBef>
              <a:spcAft>
                <a:spcPts val="0"/>
              </a:spcAft>
              <a:buNone/>
            </a:pPr>
            <a:r>
              <a:rPr lang="en">
                <a:solidFill>
                  <a:srgbClr val="204056"/>
                </a:solidFill>
                <a:latin typeface="Roboto"/>
                <a:ea typeface="Roboto"/>
                <a:cs typeface="Roboto"/>
                <a:sym typeface="Roboto"/>
              </a:rPr>
              <a:t> do you like?</a:t>
            </a:r>
            <a:endParaRPr>
              <a:solidFill>
                <a:srgbClr val="204056"/>
              </a:solidFill>
              <a:latin typeface="Roboto"/>
              <a:ea typeface="Roboto"/>
              <a:cs typeface="Roboto"/>
              <a:sym typeface="Roboto"/>
            </a:endParaRPr>
          </a:p>
          <a:p>
            <a:pPr indent="0" lvl="0" marL="0" rtl="0" algn="l">
              <a:spcBef>
                <a:spcPts val="0"/>
              </a:spcBef>
              <a:spcAft>
                <a:spcPts val="0"/>
              </a:spcAft>
              <a:buNone/>
            </a:pPr>
            <a:r>
              <a:t/>
            </a:r>
            <a:endParaRPr>
              <a:solidFill>
                <a:srgbClr val="204056"/>
              </a:solidFill>
              <a:latin typeface="Roboto"/>
              <a:ea typeface="Roboto"/>
              <a:cs typeface="Roboto"/>
              <a:sym typeface="Roboto"/>
            </a:endParaRPr>
          </a:p>
          <a:p>
            <a:pPr indent="0" lvl="0" marL="0" rtl="0" algn="l">
              <a:spcBef>
                <a:spcPts val="0"/>
              </a:spcBef>
              <a:spcAft>
                <a:spcPts val="0"/>
              </a:spcAft>
              <a:buNone/>
            </a:pPr>
            <a:r>
              <a:t/>
            </a:r>
            <a:endParaRPr sz="600">
              <a:solidFill>
                <a:srgbClr val="204056"/>
              </a:solidFill>
              <a:latin typeface="Roboto"/>
              <a:ea typeface="Roboto"/>
              <a:cs typeface="Roboto"/>
              <a:sym typeface="Roboto"/>
            </a:endParaRPr>
          </a:p>
          <a:p>
            <a:pPr indent="0" lvl="0" marL="0" rtl="0" algn="ctr">
              <a:spcBef>
                <a:spcPts val="0"/>
              </a:spcBef>
              <a:spcAft>
                <a:spcPts val="0"/>
              </a:spcAft>
              <a:buNone/>
            </a:pPr>
            <a:r>
              <a:rPr lang="en">
                <a:solidFill>
                  <a:srgbClr val="204056"/>
                </a:solidFill>
                <a:latin typeface="Roboto"/>
                <a:ea typeface="Roboto"/>
                <a:cs typeface="Roboto"/>
                <a:sym typeface="Roboto"/>
              </a:rPr>
              <a:t>Q4. Which colors </a:t>
            </a:r>
            <a:endParaRPr>
              <a:solidFill>
                <a:srgbClr val="204056"/>
              </a:solidFill>
              <a:latin typeface="Roboto"/>
              <a:ea typeface="Roboto"/>
              <a:cs typeface="Roboto"/>
              <a:sym typeface="Roboto"/>
            </a:endParaRPr>
          </a:p>
          <a:p>
            <a:pPr indent="0" lvl="0" marL="0" rtl="0" algn="ctr">
              <a:spcBef>
                <a:spcPts val="0"/>
              </a:spcBef>
              <a:spcAft>
                <a:spcPts val="0"/>
              </a:spcAft>
              <a:buNone/>
            </a:pPr>
            <a:r>
              <a:rPr lang="en">
                <a:solidFill>
                  <a:srgbClr val="204056"/>
                </a:solidFill>
                <a:latin typeface="Roboto"/>
                <a:ea typeface="Roboto"/>
                <a:cs typeface="Roboto"/>
                <a:sym typeface="Roboto"/>
              </a:rPr>
              <a:t>do you like?</a:t>
            </a:r>
            <a:endParaRPr>
              <a:solidFill>
                <a:srgbClr val="204056"/>
              </a:solidFill>
              <a:latin typeface="Roboto"/>
              <a:ea typeface="Roboto"/>
              <a:cs typeface="Roboto"/>
              <a:sym typeface="Roboto"/>
            </a:endParaRPr>
          </a:p>
          <a:p>
            <a:pPr indent="0" lvl="0" marL="0" rtl="0" algn="l">
              <a:spcBef>
                <a:spcPts val="0"/>
              </a:spcBef>
              <a:spcAft>
                <a:spcPts val="0"/>
              </a:spcAft>
              <a:buNone/>
            </a:pPr>
            <a:r>
              <a:t/>
            </a:r>
            <a:endParaRPr sz="900">
              <a:solidFill>
                <a:srgbClr val="204056"/>
              </a:solidFill>
              <a:latin typeface="Roboto"/>
              <a:ea typeface="Roboto"/>
              <a:cs typeface="Roboto"/>
              <a:sym typeface="Roboto"/>
            </a:endParaRPr>
          </a:p>
          <a:p>
            <a:pPr indent="0" lvl="0" marL="0" rtl="0" algn="l">
              <a:spcBef>
                <a:spcPts val="0"/>
              </a:spcBef>
              <a:spcAft>
                <a:spcPts val="0"/>
              </a:spcAft>
              <a:buNone/>
            </a:pPr>
            <a:r>
              <a:t/>
            </a:r>
            <a:endParaRPr sz="900">
              <a:solidFill>
                <a:srgbClr val="204056"/>
              </a:solidFill>
              <a:latin typeface="Roboto"/>
              <a:ea typeface="Roboto"/>
              <a:cs typeface="Roboto"/>
              <a:sym typeface="Roboto"/>
            </a:endParaRPr>
          </a:p>
          <a:p>
            <a:pPr indent="0" lvl="0" marL="0" rtl="0" algn="ctr">
              <a:spcBef>
                <a:spcPts val="0"/>
              </a:spcBef>
              <a:spcAft>
                <a:spcPts val="0"/>
              </a:spcAft>
              <a:buNone/>
            </a:pPr>
            <a:r>
              <a:rPr lang="en">
                <a:solidFill>
                  <a:srgbClr val="204056"/>
                </a:solidFill>
                <a:latin typeface="Roboto"/>
                <a:ea typeface="Roboto"/>
                <a:cs typeface="Roboto"/>
                <a:sym typeface="Roboto"/>
              </a:rPr>
              <a:t>Q5. When was your </a:t>
            </a:r>
            <a:endParaRPr>
              <a:solidFill>
                <a:srgbClr val="204056"/>
              </a:solidFill>
              <a:latin typeface="Roboto"/>
              <a:ea typeface="Roboto"/>
              <a:cs typeface="Roboto"/>
              <a:sym typeface="Roboto"/>
            </a:endParaRPr>
          </a:p>
          <a:p>
            <a:pPr indent="0" lvl="0" marL="0" rtl="0" algn="ctr">
              <a:spcBef>
                <a:spcPts val="0"/>
              </a:spcBef>
              <a:spcAft>
                <a:spcPts val="0"/>
              </a:spcAft>
              <a:buNone/>
            </a:pPr>
            <a:r>
              <a:rPr lang="en">
                <a:solidFill>
                  <a:srgbClr val="204056"/>
                </a:solidFill>
                <a:latin typeface="Roboto"/>
                <a:ea typeface="Roboto"/>
                <a:cs typeface="Roboto"/>
                <a:sym typeface="Roboto"/>
              </a:rPr>
              <a:t>last eye exam?</a:t>
            </a:r>
            <a:endParaRPr>
              <a:solidFill>
                <a:srgbClr val="204056"/>
              </a:solidFill>
              <a:latin typeface="Roboto"/>
              <a:ea typeface="Roboto"/>
              <a:cs typeface="Roboto"/>
              <a:sym typeface="Roboto"/>
            </a:endParaRPr>
          </a:p>
          <a:p>
            <a:pPr indent="0" lvl="0" marL="0" rtl="0" algn="l">
              <a:spcBef>
                <a:spcPts val="0"/>
              </a:spcBef>
              <a:spcAft>
                <a:spcPts val="0"/>
              </a:spcAft>
              <a:buNone/>
            </a:pPr>
            <a:r>
              <a:t/>
            </a:r>
            <a:endParaRPr>
              <a:solidFill>
                <a:srgbClr val="204056"/>
              </a:solidFill>
              <a:latin typeface="Roboto"/>
              <a:ea typeface="Roboto"/>
              <a:cs typeface="Roboto"/>
              <a:sym typeface="Roboto"/>
            </a:endParaRPr>
          </a:p>
        </p:txBody>
      </p:sp>
      <p:cxnSp>
        <p:nvCxnSpPr>
          <p:cNvPr id="315" name="Google Shape;315;p51"/>
          <p:cNvCxnSpPr/>
          <p:nvPr/>
        </p:nvCxnSpPr>
        <p:spPr>
          <a:xfrm>
            <a:off x="4980050" y="2223050"/>
            <a:ext cx="2909700" cy="0"/>
          </a:xfrm>
          <a:prstGeom prst="straightConnector1">
            <a:avLst/>
          </a:prstGeom>
          <a:noFill/>
          <a:ln cap="flat" cmpd="sng" w="19050">
            <a:solidFill>
              <a:schemeClr val="dk2"/>
            </a:solidFill>
            <a:prstDash val="solid"/>
            <a:round/>
            <a:headEnd len="med" w="med" type="none"/>
            <a:tailEnd len="med" w="med" type="none"/>
          </a:ln>
        </p:spPr>
      </p:cxnSp>
      <p:cxnSp>
        <p:nvCxnSpPr>
          <p:cNvPr id="316" name="Google Shape;316;p51"/>
          <p:cNvCxnSpPr/>
          <p:nvPr/>
        </p:nvCxnSpPr>
        <p:spPr>
          <a:xfrm>
            <a:off x="5089025" y="2811500"/>
            <a:ext cx="2691600" cy="0"/>
          </a:xfrm>
          <a:prstGeom prst="straightConnector1">
            <a:avLst/>
          </a:prstGeom>
          <a:noFill/>
          <a:ln cap="flat" cmpd="sng" w="19050">
            <a:solidFill>
              <a:schemeClr val="dk2"/>
            </a:solidFill>
            <a:prstDash val="solid"/>
            <a:round/>
            <a:headEnd len="med" w="med" type="none"/>
            <a:tailEnd len="med" w="med" type="none"/>
          </a:ln>
        </p:spPr>
      </p:cxnSp>
      <p:cxnSp>
        <p:nvCxnSpPr>
          <p:cNvPr id="317" name="Google Shape;317;p51"/>
          <p:cNvCxnSpPr/>
          <p:nvPr/>
        </p:nvCxnSpPr>
        <p:spPr>
          <a:xfrm>
            <a:off x="5208875" y="3498025"/>
            <a:ext cx="2441100" cy="0"/>
          </a:xfrm>
          <a:prstGeom prst="straightConnector1">
            <a:avLst/>
          </a:prstGeom>
          <a:noFill/>
          <a:ln cap="flat" cmpd="sng" w="19050">
            <a:solidFill>
              <a:schemeClr val="dk2"/>
            </a:solidFill>
            <a:prstDash val="solid"/>
            <a:round/>
            <a:headEnd len="med" w="med" type="none"/>
            <a:tailEnd len="med" w="med" type="none"/>
          </a:ln>
        </p:spPr>
      </p:cxnSp>
      <p:cxnSp>
        <p:nvCxnSpPr>
          <p:cNvPr id="318" name="Google Shape;318;p51"/>
          <p:cNvCxnSpPr/>
          <p:nvPr/>
        </p:nvCxnSpPr>
        <p:spPr>
          <a:xfrm>
            <a:off x="5339650" y="4184550"/>
            <a:ext cx="21684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22" name="Shape 322"/>
        <p:cNvGrpSpPr/>
        <p:nvPr/>
      </p:nvGrpSpPr>
      <p:grpSpPr>
        <a:xfrm>
          <a:off x="0" y="0"/>
          <a:ext cx="0" cy="0"/>
          <a:chOff x="0" y="0"/>
          <a:chExt cx="0" cy="0"/>
        </a:xfrm>
      </p:grpSpPr>
      <p:sp>
        <p:nvSpPr>
          <p:cNvPr id="323" name="Google Shape;323;p52"/>
          <p:cNvSpPr txBox="1"/>
          <p:nvPr/>
        </p:nvSpPr>
        <p:spPr>
          <a:xfrm>
            <a:off x="753000" y="0"/>
            <a:ext cx="7638000" cy="146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2800">
                <a:solidFill>
                  <a:srgbClr val="F3F3F3"/>
                </a:solidFill>
                <a:latin typeface="Roboto Black"/>
                <a:ea typeface="Roboto Black"/>
                <a:cs typeface="Roboto Black"/>
                <a:sym typeface="Roboto Black"/>
              </a:rPr>
              <a:t>2. What is the Quiz Funnel cont’d</a:t>
            </a:r>
            <a:endParaRPr i="0" sz="2800" u="none" cap="none" strike="noStrike">
              <a:solidFill>
                <a:srgbClr val="F3F3F3"/>
              </a:solidFill>
              <a:latin typeface="Roboto"/>
              <a:ea typeface="Roboto"/>
              <a:cs typeface="Roboto"/>
              <a:sym typeface="Roboto"/>
            </a:endParaRPr>
          </a:p>
        </p:txBody>
      </p:sp>
      <p:pic>
        <p:nvPicPr>
          <p:cNvPr id="324" name="Google Shape;324;p52"/>
          <p:cNvPicPr preferRelativeResize="0"/>
          <p:nvPr/>
        </p:nvPicPr>
        <p:blipFill>
          <a:blip r:embed="rId3">
            <a:alphaModFix/>
          </a:blip>
          <a:stretch>
            <a:fillRect/>
          </a:stretch>
        </p:blipFill>
        <p:spPr>
          <a:xfrm>
            <a:off x="348625" y="2285651"/>
            <a:ext cx="5617899" cy="1923449"/>
          </a:xfrm>
          <a:prstGeom prst="rect">
            <a:avLst/>
          </a:prstGeom>
          <a:noFill/>
          <a:ln>
            <a:noFill/>
          </a:ln>
        </p:spPr>
      </p:pic>
      <p:pic>
        <p:nvPicPr>
          <p:cNvPr id="325" name="Google Shape;325;p52"/>
          <p:cNvPicPr preferRelativeResize="0"/>
          <p:nvPr/>
        </p:nvPicPr>
        <p:blipFill>
          <a:blip r:embed="rId4">
            <a:alphaModFix/>
          </a:blip>
          <a:stretch>
            <a:fillRect/>
          </a:stretch>
        </p:blipFill>
        <p:spPr>
          <a:xfrm>
            <a:off x="348625" y="1111250"/>
            <a:ext cx="2592450" cy="956350"/>
          </a:xfrm>
          <a:prstGeom prst="rect">
            <a:avLst/>
          </a:prstGeom>
          <a:noFill/>
          <a:ln>
            <a:noFill/>
          </a:ln>
        </p:spPr>
      </p:pic>
      <p:sp>
        <p:nvSpPr>
          <p:cNvPr id="326" name="Google Shape;326;p52"/>
          <p:cNvSpPr txBox="1"/>
          <p:nvPr/>
        </p:nvSpPr>
        <p:spPr>
          <a:xfrm>
            <a:off x="6142075" y="1984825"/>
            <a:ext cx="2821200" cy="252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EFEFEF"/>
                </a:solidFill>
                <a:latin typeface="Roboto"/>
                <a:ea typeface="Roboto"/>
                <a:cs typeface="Roboto"/>
                <a:sym typeface="Roboto"/>
              </a:rPr>
              <a:t>The three columns listed in the survey are:</a:t>
            </a:r>
            <a:endParaRPr sz="1000">
              <a:solidFill>
                <a:srgbClr val="EFEFEF"/>
              </a:solidFill>
              <a:latin typeface="Roboto"/>
              <a:ea typeface="Roboto"/>
              <a:cs typeface="Roboto"/>
              <a:sym typeface="Roboto"/>
            </a:endParaRPr>
          </a:p>
          <a:p>
            <a:pPr indent="0" lvl="0" marL="0">
              <a:spcBef>
                <a:spcPts val="0"/>
              </a:spcBef>
              <a:spcAft>
                <a:spcPts val="0"/>
              </a:spcAft>
              <a:buClr>
                <a:schemeClr val="dk1"/>
              </a:buClr>
              <a:buSzPts val="1100"/>
              <a:buFont typeface="Arial"/>
              <a:buNone/>
            </a:pPr>
            <a:r>
              <a:rPr lang="en" sz="1000">
                <a:solidFill>
                  <a:srgbClr val="EFEFEF"/>
                </a:solidFill>
                <a:latin typeface="Roboto"/>
                <a:ea typeface="Roboto"/>
                <a:cs typeface="Roboto"/>
                <a:sym typeface="Roboto"/>
              </a:rPr>
              <a:t>question, user_id, and response.</a:t>
            </a:r>
            <a:endParaRPr sz="1000">
              <a:solidFill>
                <a:srgbClr val="EFEFEF"/>
              </a:solidFill>
              <a:latin typeface="Roboto"/>
              <a:ea typeface="Roboto"/>
              <a:cs typeface="Roboto"/>
              <a:sym typeface="Roboto"/>
            </a:endParaRPr>
          </a:p>
          <a:p>
            <a:pPr indent="-292100" lvl="0" marL="457200" rtl="0">
              <a:spcBef>
                <a:spcPts val="0"/>
              </a:spcBef>
              <a:spcAft>
                <a:spcPts val="0"/>
              </a:spcAft>
              <a:buClr>
                <a:srgbClr val="EFEFEF"/>
              </a:buClr>
              <a:buSzPts val="1000"/>
              <a:buFont typeface="Roboto"/>
              <a:buChar char="●"/>
            </a:pPr>
            <a:r>
              <a:rPr lang="en" sz="1000">
                <a:solidFill>
                  <a:srgbClr val="EFEFEF"/>
                </a:solidFill>
                <a:latin typeface="Roboto"/>
                <a:ea typeface="Roboto"/>
                <a:cs typeface="Roboto"/>
                <a:sym typeface="Roboto"/>
              </a:rPr>
              <a:t>‘question’ lists the one of the 5 </a:t>
            </a:r>
            <a:endParaRPr sz="1000">
              <a:solidFill>
                <a:srgbClr val="EFEFEF"/>
              </a:solidFill>
              <a:latin typeface="Roboto"/>
              <a:ea typeface="Roboto"/>
              <a:cs typeface="Roboto"/>
              <a:sym typeface="Roboto"/>
            </a:endParaRPr>
          </a:p>
          <a:p>
            <a:pPr indent="0" lvl="0" marL="457200">
              <a:spcBef>
                <a:spcPts val="0"/>
              </a:spcBef>
              <a:spcAft>
                <a:spcPts val="0"/>
              </a:spcAft>
              <a:buNone/>
            </a:pPr>
            <a:r>
              <a:rPr lang="en" sz="1000">
                <a:solidFill>
                  <a:srgbClr val="EFEFEF"/>
                </a:solidFill>
                <a:latin typeface="Roboto"/>
                <a:ea typeface="Roboto"/>
                <a:cs typeface="Roboto"/>
                <a:sym typeface="Roboto"/>
              </a:rPr>
              <a:t>questions:</a:t>
            </a:r>
            <a:endParaRPr sz="1000">
              <a:solidFill>
                <a:srgbClr val="EFEFEF"/>
              </a:solidFill>
              <a:latin typeface="Roboto"/>
              <a:ea typeface="Roboto"/>
              <a:cs typeface="Roboto"/>
              <a:sym typeface="Roboto"/>
            </a:endParaRPr>
          </a:p>
          <a:p>
            <a:pPr indent="-292100" lvl="0" marL="914400" rtl="0">
              <a:spcBef>
                <a:spcPts val="0"/>
              </a:spcBef>
              <a:spcAft>
                <a:spcPts val="0"/>
              </a:spcAft>
              <a:buClr>
                <a:srgbClr val="EFEFEF"/>
              </a:buClr>
              <a:buSzPts val="1000"/>
              <a:buFont typeface="Roboto"/>
              <a:buAutoNum type="arabicPeriod"/>
            </a:pPr>
            <a:r>
              <a:rPr lang="en" sz="1000">
                <a:solidFill>
                  <a:srgbClr val="EFEFEF"/>
                </a:solidFill>
                <a:latin typeface="Roboto"/>
                <a:ea typeface="Roboto"/>
                <a:cs typeface="Roboto"/>
                <a:sym typeface="Roboto"/>
              </a:rPr>
              <a:t>“What are you looking for?"</a:t>
            </a:r>
            <a:endParaRPr sz="1000">
              <a:solidFill>
                <a:srgbClr val="EFEFEF"/>
              </a:solidFill>
              <a:latin typeface="Roboto"/>
              <a:ea typeface="Roboto"/>
              <a:cs typeface="Roboto"/>
              <a:sym typeface="Roboto"/>
            </a:endParaRPr>
          </a:p>
          <a:p>
            <a:pPr indent="-292100" lvl="0" marL="914400" rtl="0">
              <a:spcBef>
                <a:spcPts val="0"/>
              </a:spcBef>
              <a:spcAft>
                <a:spcPts val="0"/>
              </a:spcAft>
              <a:buClr>
                <a:srgbClr val="EFEFEF"/>
              </a:buClr>
              <a:buSzPts val="1000"/>
              <a:buFont typeface="Roboto"/>
              <a:buAutoNum type="arabicPeriod"/>
            </a:pPr>
            <a:r>
              <a:rPr lang="en" sz="1000">
                <a:solidFill>
                  <a:srgbClr val="EFEFEF"/>
                </a:solidFill>
                <a:latin typeface="Roboto"/>
                <a:ea typeface="Roboto"/>
                <a:cs typeface="Roboto"/>
                <a:sym typeface="Roboto"/>
              </a:rPr>
              <a:t>"What's your fit?"</a:t>
            </a:r>
            <a:endParaRPr sz="1000">
              <a:solidFill>
                <a:srgbClr val="EFEFEF"/>
              </a:solidFill>
              <a:latin typeface="Roboto"/>
              <a:ea typeface="Roboto"/>
              <a:cs typeface="Roboto"/>
              <a:sym typeface="Roboto"/>
            </a:endParaRPr>
          </a:p>
          <a:p>
            <a:pPr indent="-292100" lvl="0" marL="914400" rtl="0">
              <a:spcBef>
                <a:spcPts val="0"/>
              </a:spcBef>
              <a:spcAft>
                <a:spcPts val="0"/>
              </a:spcAft>
              <a:buClr>
                <a:srgbClr val="EFEFEF"/>
              </a:buClr>
              <a:buSzPts val="1000"/>
              <a:buFont typeface="Roboto"/>
              <a:buAutoNum type="arabicPeriod"/>
            </a:pPr>
            <a:r>
              <a:rPr lang="en" sz="1000">
                <a:solidFill>
                  <a:srgbClr val="EFEFEF"/>
                </a:solidFill>
                <a:latin typeface="Roboto"/>
                <a:ea typeface="Roboto"/>
                <a:cs typeface="Roboto"/>
                <a:sym typeface="Roboto"/>
              </a:rPr>
              <a:t>"Which shapes do you like?"</a:t>
            </a:r>
            <a:endParaRPr sz="1000">
              <a:solidFill>
                <a:srgbClr val="EFEFEF"/>
              </a:solidFill>
              <a:latin typeface="Roboto"/>
              <a:ea typeface="Roboto"/>
              <a:cs typeface="Roboto"/>
              <a:sym typeface="Roboto"/>
            </a:endParaRPr>
          </a:p>
          <a:p>
            <a:pPr indent="-292100" lvl="0" marL="914400" rtl="0">
              <a:spcBef>
                <a:spcPts val="0"/>
              </a:spcBef>
              <a:spcAft>
                <a:spcPts val="0"/>
              </a:spcAft>
              <a:buClr>
                <a:srgbClr val="EFEFEF"/>
              </a:buClr>
              <a:buSzPts val="1000"/>
              <a:buFont typeface="Roboto"/>
              <a:buAutoNum type="arabicPeriod"/>
            </a:pPr>
            <a:r>
              <a:rPr lang="en" sz="1000">
                <a:solidFill>
                  <a:srgbClr val="EFEFEF"/>
                </a:solidFill>
                <a:latin typeface="Roboto"/>
                <a:ea typeface="Roboto"/>
                <a:cs typeface="Roboto"/>
                <a:sym typeface="Roboto"/>
              </a:rPr>
              <a:t>"Which colors do you like?"</a:t>
            </a:r>
            <a:endParaRPr sz="1000">
              <a:solidFill>
                <a:srgbClr val="EFEFEF"/>
              </a:solidFill>
              <a:latin typeface="Roboto"/>
              <a:ea typeface="Roboto"/>
              <a:cs typeface="Roboto"/>
              <a:sym typeface="Roboto"/>
            </a:endParaRPr>
          </a:p>
          <a:p>
            <a:pPr indent="-292100" lvl="0" marL="914400" rtl="0">
              <a:spcBef>
                <a:spcPts val="0"/>
              </a:spcBef>
              <a:spcAft>
                <a:spcPts val="0"/>
              </a:spcAft>
              <a:buClr>
                <a:srgbClr val="EFEFEF"/>
              </a:buClr>
              <a:buSzPts val="1000"/>
              <a:buFont typeface="Roboto"/>
              <a:buAutoNum type="arabicPeriod"/>
            </a:pPr>
            <a:r>
              <a:rPr lang="en" sz="1000">
                <a:solidFill>
                  <a:srgbClr val="EFEFEF"/>
                </a:solidFill>
                <a:latin typeface="Roboto"/>
                <a:ea typeface="Roboto"/>
                <a:cs typeface="Roboto"/>
                <a:sym typeface="Roboto"/>
              </a:rPr>
              <a:t>"When was your last eye exam?"</a:t>
            </a:r>
            <a:endParaRPr sz="1000">
              <a:solidFill>
                <a:srgbClr val="EFEFEF"/>
              </a:solidFill>
              <a:latin typeface="Roboto"/>
              <a:ea typeface="Roboto"/>
              <a:cs typeface="Roboto"/>
              <a:sym typeface="Roboto"/>
            </a:endParaRPr>
          </a:p>
          <a:p>
            <a:pPr indent="0" lvl="0" marL="914400" rtl="0">
              <a:spcBef>
                <a:spcPts val="0"/>
              </a:spcBef>
              <a:spcAft>
                <a:spcPts val="0"/>
              </a:spcAft>
              <a:buNone/>
            </a:pPr>
            <a:r>
              <a:t/>
            </a:r>
            <a:endParaRPr sz="600">
              <a:solidFill>
                <a:srgbClr val="EFEFEF"/>
              </a:solidFill>
              <a:latin typeface="Roboto"/>
              <a:ea typeface="Roboto"/>
              <a:cs typeface="Roboto"/>
              <a:sym typeface="Roboto"/>
            </a:endParaRPr>
          </a:p>
          <a:p>
            <a:pPr indent="-292100" lvl="0" marL="457200" rtl="0">
              <a:spcBef>
                <a:spcPts val="0"/>
              </a:spcBef>
              <a:spcAft>
                <a:spcPts val="0"/>
              </a:spcAft>
              <a:buClr>
                <a:srgbClr val="EFEFEF"/>
              </a:buClr>
              <a:buSzPts val="1000"/>
              <a:buFont typeface="Roboto"/>
              <a:buChar char="●"/>
            </a:pPr>
            <a:r>
              <a:rPr lang="en" sz="1000">
                <a:solidFill>
                  <a:srgbClr val="EFEFEF"/>
                </a:solidFill>
                <a:latin typeface="Roboto"/>
                <a:ea typeface="Roboto"/>
                <a:cs typeface="Roboto"/>
                <a:sym typeface="Roboto"/>
              </a:rPr>
              <a:t>‘user_id’ lists the unique id for each user browsing the website</a:t>
            </a:r>
            <a:endParaRPr sz="1000">
              <a:solidFill>
                <a:srgbClr val="EFEFEF"/>
              </a:solidFill>
              <a:latin typeface="Roboto"/>
              <a:ea typeface="Roboto"/>
              <a:cs typeface="Roboto"/>
              <a:sym typeface="Roboto"/>
            </a:endParaRPr>
          </a:p>
          <a:p>
            <a:pPr indent="0" lvl="0" marL="457200" rtl="0">
              <a:spcBef>
                <a:spcPts val="0"/>
              </a:spcBef>
              <a:spcAft>
                <a:spcPts val="0"/>
              </a:spcAft>
              <a:buNone/>
            </a:pPr>
            <a:r>
              <a:t/>
            </a:r>
            <a:endParaRPr sz="600">
              <a:solidFill>
                <a:srgbClr val="EFEFEF"/>
              </a:solidFill>
              <a:latin typeface="Roboto"/>
              <a:ea typeface="Roboto"/>
              <a:cs typeface="Roboto"/>
              <a:sym typeface="Roboto"/>
            </a:endParaRPr>
          </a:p>
          <a:p>
            <a:pPr indent="-292100" lvl="0" marL="457200">
              <a:spcBef>
                <a:spcPts val="0"/>
              </a:spcBef>
              <a:spcAft>
                <a:spcPts val="0"/>
              </a:spcAft>
              <a:buClr>
                <a:srgbClr val="EFEFEF"/>
              </a:buClr>
              <a:buSzPts val="1000"/>
              <a:buFont typeface="Roboto"/>
              <a:buChar char="●"/>
            </a:pPr>
            <a:r>
              <a:rPr lang="en" sz="1000">
                <a:solidFill>
                  <a:srgbClr val="EFEFEF"/>
                </a:solidFill>
                <a:latin typeface="Roboto"/>
                <a:ea typeface="Roboto"/>
                <a:cs typeface="Roboto"/>
                <a:sym typeface="Roboto"/>
              </a:rPr>
              <a:t>‘response’ records the chosen response to the question asked in column 1</a:t>
            </a:r>
            <a:endParaRPr sz="1000">
              <a:solidFill>
                <a:srgbClr val="EFEFEF"/>
              </a:solidFill>
              <a:latin typeface="Roboto"/>
              <a:ea typeface="Roboto"/>
              <a:cs typeface="Roboto"/>
              <a:sym typeface="Roboto"/>
            </a:endParaRPr>
          </a:p>
          <a:p>
            <a:pPr indent="0" lvl="0" marL="0">
              <a:spcBef>
                <a:spcPts val="0"/>
              </a:spcBef>
              <a:spcAft>
                <a:spcPts val="0"/>
              </a:spcAft>
              <a:buClr>
                <a:schemeClr val="dk1"/>
              </a:buClr>
              <a:buSzPts val="1100"/>
              <a:buFont typeface="Arial"/>
              <a:buNone/>
            </a:pPr>
            <a:r>
              <a:t/>
            </a:r>
            <a:endParaRPr sz="1200"/>
          </a:p>
          <a:p>
            <a:pPr indent="0" lvl="0" marL="0">
              <a:spcBef>
                <a:spcPts val="0"/>
              </a:spcBef>
              <a:spcAft>
                <a:spcPts val="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30" name="Shape 330"/>
        <p:cNvGrpSpPr/>
        <p:nvPr/>
      </p:nvGrpSpPr>
      <p:grpSpPr>
        <a:xfrm>
          <a:off x="0" y="0"/>
          <a:ext cx="0" cy="0"/>
          <a:chOff x="0" y="0"/>
          <a:chExt cx="0" cy="0"/>
        </a:xfrm>
      </p:grpSpPr>
      <p:sp>
        <p:nvSpPr>
          <p:cNvPr id="331" name="Google Shape;33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b="1" lang="en">
                <a:solidFill>
                  <a:srgbClr val="204056"/>
                </a:solidFill>
                <a:latin typeface="Roboto"/>
                <a:ea typeface="Roboto"/>
                <a:cs typeface="Roboto"/>
                <a:sym typeface="Roboto"/>
              </a:rPr>
              <a:t>2. What is the Quiz Funnel cont’d</a:t>
            </a:r>
            <a:endParaRPr b="1">
              <a:solidFill>
                <a:srgbClr val="204056"/>
              </a:solidFill>
              <a:latin typeface="Roboto"/>
              <a:ea typeface="Roboto"/>
              <a:cs typeface="Roboto"/>
              <a:sym typeface="Roboto"/>
            </a:endParaRPr>
          </a:p>
        </p:txBody>
      </p:sp>
      <p:sp>
        <p:nvSpPr>
          <p:cNvPr id="332" name="Google Shape;332;p53"/>
          <p:cNvSpPr txBox="1"/>
          <p:nvPr/>
        </p:nvSpPr>
        <p:spPr>
          <a:xfrm>
            <a:off x="311700" y="1017725"/>
            <a:ext cx="2582700" cy="178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204056"/>
                </a:solidFill>
                <a:latin typeface="Roboto"/>
                <a:ea typeface="Roboto"/>
                <a:cs typeface="Roboto"/>
                <a:sym typeface="Roboto"/>
              </a:rPr>
              <a:t>What’s the number of responses for each question?</a:t>
            </a:r>
            <a:endParaRPr sz="1200">
              <a:solidFill>
                <a:srgbClr val="204056"/>
              </a:solidFill>
              <a:latin typeface="Roboto"/>
              <a:ea typeface="Roboto"/>
              <a:cs typeface="Roboto"/>
              <a:sym typeface="Roboto"/>
            </a:endParaRPr>
          </a:p>
          <a:p>
            <a:pPr indent="0" lvl="0" marL="457200" rtl="0">
              <a:spcBef>
                <a:spcPts val="0"/>
              </a:spcBef>
              <a:spcAft>
                <a:spcPts val="0"/>
              </a:spcAft>
              <a:buNone/>
            </a:pPr>
            <a:r>
              <a:t/>
            </a:r>
            <a:endParaRPr sz="600">
              <a:solidFill>
                <a:srgbClr val="204056"/>
              </a:solidFill>
              <a:latin typeface="Roboto"/>
              <a:ea typeface="Roboto"/>
              <a:cs typeface="Roboto"/>
              <a:sym typeface="Roboto"/>
            </a:endParaRPr>
          </a:p>
          <a:p>
            <a:pPr indent="-304800" lvl="0" marL="457200" rtl="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First let’s look at the total number of distinct users in our survey table</a:t>
            </a:r>
            <a:endParaRPr sz="1200">
              <a:solidFill>
                <a:srgbClr val="204056"/>
              </a:solidFill>
              <a:latin typeface="Roboto"/>
              <a:ea typeface="Roboto"/>
              <a:cs typeface="Roboto"/>
              <a:sym typeface="Roboto"/>
            </a:endParaRPr>
          </a:p>
          <a:p>
            <a:pPr indent="0" lvl="0" marL="914400">
              <a:spcBef>
                <a:spcPts val="0"/>
              </a:spcBef>
              <a:spcAft>
                <a:spcPts val="0"/>
              </a:spcAft>
              <a:buNone/>
            </a:pPr>
            <a:r>
              <a:t/>
            </a:r>
            <a:endParaRPr>
              <a:solidFill>
                <a:srgbClr val="204056"/>
              </a:solidFill>
              <a:latin typeface="Roboto"/>
              <a:ea typeface="Roboto"/>
              <a:cs typeface="Roboto"/>
              <a:sym typeface="Roboto"/>
            </a:endParaRPr>
          </a:p>
        </p:txBody>
      </p:sp>
      <p:pic>
        <p:nvPicPr>
          <p:cNvPr id="333" name="Google Shape;333;p53"/>
          <p:cNvPicPr preferRelativeResize="0"/>
          <p:nvPr/>
        </p:nvPicPr>
        <p:blipFill>
          <a:blip r:embed="rId3">
            <a:alphaModFix/>
          </a:blip>
          <a:stretch>
            <a:fillRect/>
          </a:stretch>
        </p:blipFill>
        <p:spPr>
          <a:xfrm>
            <a:off x="3070750" y="1562275"/>
            <a:ext cx="2157800" cy="464950"/>
          </a:xfrm>
          <a:prstGeom prst="rect">
            <a:avLst/>
          </a:prstGeom>
          <a:noFill/>
          <a:ln>
            <a:noFill/>
          </a:ln>
        </p:spPr>
      </p:pic>
      <p:sp>
        <p:nvSpPr>
          <p:cNvPr id="334" name="Google Shape;334;p53"/>
          <p:cNvSpPr txBox="1"/>
          <p:nvPr/>
        </p:nvSpPr>
        <p:spPr>
          <a:xfrm>
            <a:off x="311700" y="2571750"/>
            <a:ext cx="2582700" cy="886500"/>
          </a:xfrm>
          <a:prstGeom prst="rect">
            <a:avLst/>
          </a:prstGeom>
          <a:noFill/>
          <a:ln>
            <a:noFill/>
          </a:ln>
        </p:spPr>
        <p:txBody>
          <a:bodyPr anchorCtr="0" anchor="t" bIns="91425" lIns="91425" spcFirstLastPara="1" rIns="91425" wrap="square" tIns="91425">
            <a:noAutofit/>
          </a:bodyPr>
          <a:lstStyle/>
          <a:p>
            <a:pPr indent="-304800" lvl="0" marL="45720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500. Great. Now let</a:t>
            </a:r>
            <a:r>
              <a:rPr lang="en" sz="1200">
                <a:solidFill>
                  <a:srgbClr val="204056"/>
                </a:solidFill>
                <a:latin typeface="Roboto"/>
                <a:ea typeface="Roboto"/>
                <a:cs typeface="Roboto"/>
                <a:sym typeface="Roboto"/>
              </a:rPr>
              <a:t>'</a:t>
            </a:r>
            <a:r>
              <a:rPr lang="en" sz="1200">
                <a:solidFill>
                  <a:srgbClr val="204056"/>
                </a:solidFill>
                <a:latin typeface="Roboto"/>
                <a:ea typeface="Roboto"/>
                <a:cs typeface="Roboto"/>
                <a:sym typeface="Roboto"/>
              </a:rPr>
              <a:t>s look at how many responses we got for each question from these 500 users.</a:t>
            </a:r>
            <a:endParaRPr sz="1200">
              <a:solidFill>
                <a:srgbClr val="204056"/>
              </a:solidFill>
              <a:latin typeface="Roboto"/>
              <a:ea typeface="Roboto"/>
              <a:cs typeface="Roboto"/>
              <a:sym typeface="Roboto"/>
            </a:endParaRPr>
          </a:p>
        </p:txBody>
      </p:sp>
      <p:pic>
        <p:nvPicPr>
          <p:cNvPr id="335" name="Google Shape;335;p53"/>
          <p:cNvPicPr preferRelativeResize="0"/>
          <p:nvPr/>
        </p:nvPicPr>
        <p:blipFill>
          <a:blip r:embed="rId4">
            <a:alphaModFix/>
          </a:blip>
          <a:stretch>
            <a:fillRect/>
          </a:stretch>
        </p:blipFill>
        <p:spPr>
          <a:xfrm>
            <a:off x="3070749" y="2708900"/>
            <a:ext cx="2157800" cy="749339"/>
          </a:xfrm>
          <a:prstGeom prst="rect">
            <a:avLst/>
          </a:prstGeom>
          <a:noFill/>
          <a:ln>
            <a:noFill/>
          </a:ln>
        </p:spPr>
      </p:pic>
      <p:graphicFrame>
        <p:nvGraphicFramePr>
          <p:cNvPr id="336" name="Google Shape;336;p53"/>
          <p:cNvGraphicFramePr/>
          <p:nvPr/>
        </p:nvGraphicFramePr>
        <p:xfrm>
          <a:off x="6199125" y="2571750"/>
          <a:ext cx="3000000" cy="3000000"/>
        </p:xfrm>
        <a:graphic>
          <a:graphicData uri="http://schemas.openxmlformats.org/drawingml/2006/table">
            <a:tbl>
              <a:tblPr>
                <a:noFill/>
                <a:tableStyleId>{DA0A8007-A3BB-43F2-A80A-C90236D535AE}</a:tableStyleId>
              </a:tblPr>
              <a:tblGrid>
                <a:gridCol w="1217125"/>
                <a:gridCol w="940675"/>
              </a:tblGrid>
              <a:tr h="273250">
                <a:tc>
                  <a:txBody>
                    <a:bodyPr>
                      <a:noAutofit/>
                    </a:bodyPr>
                    <a:lstStyle/>
                    <a:p>
                      <a:pPr indent="0" lvl="0" marL="0" rtl="0" algn="ctr">
                        <a:lnSpc>
                          <a:spcPct val="115000"/>
                        </a:lnSpc>
                        <a:spcBef>
                          <a:spcPts val="0"/>
                        </a:spcBef>
                        <a:spcAft>
                          <a:spcPts val="0"/>
                        </a:spcAft>
                        <a:buNone/>
                      </a:pPr>
                      <a:r>
                        <a:rPr b="1" lang="en" sz="1000">
                          <a:solidFill>
                            <a:srgbClr val="FFFFFF"/>
                          </a:solidFill>
                        </a:rPr>
                        <a:t>question</a:t>
                      </a:r>
                      <a:endParaRPr b="1" sz="1000">
                        <a:solidFill>
                          <a:srgbClr val="FFFFFF"/>
                        </a:solidFill>
                      </a:endParaRPr>
                    </a:p>
                  </a:txBody>
                  <a:tcPr marT="19050" marB="19050" marR="28575" marL="28575" anchor="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000">
                          <a:solidFill>
                            <a:srgbClr val="FFFFFF"/>
                          </a:solidFill>
                        </a:rPr>
                        <a:t>Responses</a:t>
                      </a:r>
                      <a:endParaRPr b="1" sz="1000">
                        <a:solidFill>
                          <a:srgbClr val="FFFFFF"/>
                        </a:solidFill>
                      </a:endParaRPr>
                    </a:p>
                  </a:txBody>
                  <a:tcPr marT="19050" marB="19050" marR="28575" marL="28575" anchor="b">
                    <a:solidFill>
                      <a:srgbClr val="204056">
                        <a:alpha val="81960"/>
                      </a:srgbClr>
                    </a:solidFill>
                  </a:tcPr>
                </a:tc>
              </a:tr>
              <a:tr h="372025">
                <a:tc>
                  <a:txBody>
                    <a:bodyPr>
                      <a:noAutofit/>
                    </a:bodyPr>
                    <a:lstStyle/>
                    <a:p>
                      <a:pPr indent="0" lvl="0" marL="0" rtl="0">
                        <a:lnSpc>
                          <a:spcPct val="115000"/>
                        </a:lnSpc>
                        <a:spcBef>
                          <a:spcPts val="0"/>
                        </a:spcBef>
                        <a:spcAft>
                          <a:spcPts val="0"/>
                        </a:spcAft>
                        <a:buNone/>
                      </a:pPr>
                      <a:r>
                        <a:rPr lang="en" sz="1000"/>
                        <a:t>1. What are you looking for?</a:t>
                      </a:r>
                      <a:endParaRPr sz="1000"/>
                    </a:p>
                  </a:txBody>
                  <a:tcPr marT="19050" marB="19050" marR="28575" marL="28575" anchor="b"/>
                </a:tc>
                <a:tc>
                  <a:txBody>
                    <a:bodyPr>
                      <a:noAutofit/>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tc>
              </a:tr>
              <a:tr h="273250">
                <a:tc>
                  <a:txBody>
                    <a:bodyPr>
                      <a:noAutofit/>
                    </a:bodyPr>
                    <a:lstStyle/>
                    <a:p>
                      <a:pPr indent="0" lvl="0" marL="0" rtl="0">
                        <a:lnSpc>
                          <a:spcPct val="115000"/>
                        </a:lnSpc>
                        <a:spcBef>
                          <a:spcPts val="0"/>
                        </a:spcBef>
                        <a:spcAft>
                          <a:spcPts val="0"/>
                        </a:spcAft>
                        <a:buNone/>
                      </a:pPr>
                      <a:r>
                        <a:rPr lang="en" sz="1000"/>
                        <a:t>2. What's your fit?</a:t>
                      </a:r>
                      <a:endParaRPr sz="1000"/>
                    </a:p>
                  </a:txBody>
                  <a:tcPr marT="19050" marB="19050" marR="28575" marL="28575" anchor="b"/>
                </a:tc>
                <a:tc>
                  <a:txBody>
                    <a:bodyPr>
                      <a:noAutofit/>
                    </a:bodyPr>
                    <a:lstStyle/>
                    <a:p>
                      <a:pPr indent="0" lvl="0" marL="0" rtl="0" algn="ctr">
                        <a:lnSpc>
                          <a:spcPct val="115000"/>
                        </a:lnSpc>
                        <a:spcBef>
                          <a:spcPts val="0"/>
                        </a:spcBef>
                        <a:spcAft>
                          <a:spcPts val="0"/>
                        </a:spcAft>
                        <a:buNone/>
                      </a:pPr>
                      <a:r>
                        <a:rPr lang="en" sz="1000"/>
                        <a:t>475</a:t>
                      </a:r>
                      <a:endParaRPr sz="1000"/>
                    </a:p>
                  </a:txBody>
                  <a:tcPr marT="19050" marB="19050" marR="28575" marL="28575" anchor="b"/>
                </a:tc>
              </a:tr>
              <a:tr h="372025">
                <a:tc>
                  <a:txBody>
                    <a:bodyPr>
                      <a:noAutofit/>
                    </a:bodyPr>
                    <a:lstStyle/>
                    <a:p>
                      <a:pPr indent="0" lvl="0" marL="0" rtl="0">
                        <a:lnSpc>
                          <a:spcPct val="115000"/>
                        </a:lnSpc>
                        <a:spcBef>
                          <a:spcPts val="0"/>
                        </a:spcBef>
                        <a:spcAft>
                          <a:spcPts val="0"/>
                        </a:spcAft>
                        <a:buNone/>
                      </a:pPr>
                      <a:r>
                        <a:rPr lang="en" sz="1000"/>
                        <a:t>3. Which shapes do you like?</a:t>
                      </a:r>
                      <a:endParaRPr sz="1000"/>
                    </a:p>
                  </a:txBody>
                  <a:tcPr marT="19050" marB="19050" marR="28575" marL="28575" anchor="b"/>
                </a:tc>
                <a:tc>
                  <a:txBody>
                    <a:bodyPr>
                      <a:noAutofit/>
                    </a:bodyPr>
                    <a:lstStyle/>
                    <a:p>
                      <a:pPr indent="0" lvl="0" marL="0" rtl="0" algn="ctr">
                        <a:lnSpc>
                          <a:spcPct val="115000"/>
                        </a:lnSpc>
                        <a:spcBef>
                          <a:spcPts val="0"/>
                        </a:spcBef>
                        <a:spcAft>
                          <a:spcPts val="0"/>
                        </a:spcAft>
                        <a:buNone/>
                      </a:pPr>
                      <a:r>
                        <a:rPr lang="en" sz="1000"/>
                        <a:t>380</a:t>
                      </a:r>
                      <a:endParaRPr sz="1000"/>
                    </a:p>
                  </a:txBody>
                  <a:tcPr marT="19050" marB="19050" marR="28575" marL="28575" anchor="b"/>
                </a:tc>
              </a:tr>
              <a:tr h="372025">
                <a:tc>
                  <a:txBody>
                    <a:bodyPr>
                      <a:noAutofit/>
                    </a:bodyPr>
                    <a:lstStyle/>
                    <a:p>
                      <a:pPr indent="0" lvl="0" marL="0" rtl="0">
                        <a:lnSpc>
                          <a:spcPct val="115000"/>
                        </a:lnSpc>
                        <a:spcBef>
                          <a:spcPts val="0"/>
                        </a:spcBef>
                        <a:spcAft>
                          <a:spcPts val="0"/>
                        </a:spcAft>
                        <a:buNone/>
                      </a:pPr>
                      <a:r>
                        <a:rPr lang="en" sz="1000"/>
                        <a:t>4. Which colors do you like?</a:t>
                      </a:r>
                      <a:endParaRPr sz="1000"/>
                    </a:p>
                  </a:txBody>
                  <a:tcPr marT="19050" marB="19050" marR="28575" marL="28575" anchor="b"/>
                </a:tc>
                <a:tc>
                  <a:txBody>
                    <a:bodyPr>
                      <a:noAutofit/>
                    </a:bodyPr>
                    <a:lstStyle/>
                    <a:p>
                      <a:pPr indent="0" lvl="0" marL="0" rtl="0" algn="ctr">
                        <a:lnSpc>
                          <a:spcPct val="115000"/>
                        </a:lnSpc>
                        <a:spcBef>
                          <a:spcPts val="0"/>
                        </a:spcBef>
                        <a:spcAft>
                          <a:spcPts val="0"/>
                        </a:spcAft>
                        <a:buNone/>
                      </a:pPr>
                      <a:r>
                        <a:rPr lang="en" sz="1000"/>
                        <a:t>361</a:t>
                      </a:r>
                      <a:endParaRPr sz="1000"/>
                    </a:p>
                  </a:txBody>
                  <a:tcPr marT="19050" marB="19050" marR="28575" marL="28575" anchor="b"/>
                </a:tc>
              </a:tr>
              <a:tr h="372025">
                <a:tc>
                  <a:txBody>
                    <a:bodyPr>
                      <a:noAutofit/>
                    </a:bodyPr>
                    <a:lstStyle/>
                    <a:p>
                      <a:pPr indent="0" lvl="0" marL="0" rtl="0">
                        <a:lnSpc>
                          <a:spcPct val="115000"/>
                        </a:lnSpc>
                        <a:spcBef>
                          <a:spcPts val="0"/>
                        </a:spcBef>
                        <a:spcAft>
                          <a:spcPts val="0"/>
                        </a:spcAft>
                        <a:buNone/>
                      </a:pPr>
                      <a:r>
                        <a:rPr lang="en" sz="1000"/>
                        <a:t>5. When was your last eye exam?</a:t>
                      </a:r>
                      <a:endParaRPr sz="1000"/>
                    </a:p>
                  </a:txBody>
                  <a:tcPr marT="19050" marB="19050" marR="28575" marL="28575" anchor="b"/>
                </a:tc>
                <a:tc>
                  <a:txBody>
                    <a:bodyPr>
                      <a:noAutofit/>
                    </a:bodyPr>
                    <a:lstStyle/>
                    <a:p>
                      <a:pPr indent="0" lvl="0" marL="0" rtl="0" algn="ctr">
                        <a:lnSpc>
                          <a:spcPct val="115000"/>
                        </a:lnSpc>
                        <a:spcBef>
                          <a:spcPts val="0"/>
                        </a:spcBef>
                        <a:spcAft>
                          <a:spcPts val="0"/>
                        </a:spcAft>
                        <a:buNone/>
                      </a:pPr>
                      <a:r>
                        <a:rPr lang="en" sz="1000"/>
                        <a:t>270</a:t>
                      </a:r>
                      <a:endParaRPr sz="1000"/>
                    </a:p>
                  </a:txBody>
                  <a:tcPr marT="19050" marB="19050" marR="28575" marL="28575" anchor="b"/>
                </a:tc>
              </a:tr>
            </a:tbl>
          </a:graphicData>
        </a:graphic>
      </p:graphicFrame>
      <p:graphicFrame>
        <p:nvGraphicFramePr>
          <p:cNvPr id="337" name="Google Shape;337;p53"/>
          <p:cNvGraphicFramePr/>
          <p:nvPr/>
        </p:nvGraphicFramePr>
        <p:xfrm>
          <a:off x="6199125" y="1459488"/>
          <a:ext cx="3000000" cy="3000000"/>
        </p:xfrm>
        <a:graphic>
          <a:graphicData uri="http://schemas.openxmlformats.org/drawingml/2006/table">
            <a:tbl>
              <a:tblPr>
                <a:noFill/>
                <a:tableStyleId>{DA0A8007-A3BB-43F2-A80A-C90236D535AE}</a:tableStyleId>
              </a:tblPr>
              <a:tblGrid>
                <a:gridCol w="1033000"/>
              </a:tblGrid>
              <a:tr h="286350">
                <a:tc>
                  <a:txBody>
                    <a:bodyPr>
                      <a:noAutofit/>
                    </a:bodyPr>
                    <a:lstStyle/>
                    <a:p>
                      <a:pPr indent="0" lvl="0" marL="0" algn="ctr">
                        <a:spcBef>
                          <a:spcPts val="0"/>
                        </a:spcBef>
                        <a:spcAft>
                          <a:spcPts val="0"/>
                        </a:spcAft>
                        <a:buNone/>
                      </a:pPr>
                      <a:r>
                        <a:rPr b="1" lang="en" sz="1000">
                          <a:solidFill>
                            <a:srgbClr val="FFFFFF"/>
                          </a:solidFill>
                        </a:rPr>
                        <a:t>Total Users</a:t>
                      </a:r>
                      <a:endParaRPr b="1" sz="1000">
                        <a:solidFill>
                          <a:srgbClr val="FFFFFF"/>
                        </a:solidFill>
                      </a:endParaRPr>
                    </a:p>
                  </a:txBody>
                  <a:tcPr marT="91425" marB="91425" marR="91425" marL="91425">
                    <a:solidFill>
                      <a:srgbClr val="204056">
                        <a:alpha val="81960"/>
                      </a:srgbClr>
                    </a:solidFill>
                  </a:tcPr>
                </a:tc>
              </a:tr>
              <a:tr h="286350">
                <a:tc>
                  <a:txBody>
                    <a:bodyPr>
                      <a:noAutofit/>
                    </a:bodyPr>
                    <a:lstStyle/>
                    <a:p>
                      <a:pPr indent="0" lvl="0" marL="0" algn="ctr">
                        <a:spcBef>
                          <a:spcPts val="0"/>
                        </a:spcBef>
                        <a:spcAft>
                          <a:spcPts val="0"/>
                        </a:spcAft>
                        <a:buNone/>
                      </a:pPr>
                      <a:r>
                        <a:rPr lang="en" sz="1000"/>
                        <a:t>500</a:t>
                      </a:r>
                      <a:endParaRPr sz="1000"/>
                    </a:p>
                  </a:txBody>
                  <a:tcPr marT="91425" marB="91425" marR="91425" marL="91425"/>
                </a:tc>
              </a:tr>
            </a:tbl>
          </a:graphicData>
        </a:graphic>
      </p:graphicFrame>
      <p:sp>
        <p:nvSpPr>
          <p:cNvPr id="338" name="Google Shape;338;p53"/>
          <p:cNvSpPr txBox="1"/>
          <p:nvPr/>
        </p:nvSpPr>
        <p:spPr>
          <a:xfrm>
            <a:off x="311700" y="3782175"/>
            <a:ext cx="2582700" cy="732300"/>
          </a:xfrm>
          <a:prstGeom prst="rect">
            <a:avLst/>
          </a:prstGeom>
          <a:noFill/>
          <a:ln>
            <a:noFill/>
          </a:ln>
        </p:spPr>
        <p:txBody>
          <a:bodyPr anchorCtr="0" anchor="t" bIns="91425" lIns="91425" spcFirstLastPara="1" rIns="91425" wrap="square" tIns="91425">
            <a:noAutofit/>
          </a:bodyPr>
          <a:lstStyle/>
          <a:p>
            <a:pPr indent="-304800" lvl="0" marL="45720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Every user listed has answered the first question, but only a little over </a:t>
            </a:r>
            <a:r>
              <a:rPr lang="en" sz="1200">
                <a:solidFill>
                  <a:srgbClr val="FA726E"/>
                </a:solidFill>
                <a:latin typeface="Roboto"/>
                <a:ea typeface="Roboto"/>
                <a:cs typeface="Roboto"/>
                <a:sym typeface="Roboto"/>
              </a:rPr>
              <a:t>half </a:t>
            </a:r>
            <a:r>
              <a:rPr lang="en" sz="1200">
                <a:solidFill>
                  <a:srgbClr val="204056"/>
                </a:solidFill>
                <a:latin typeface="Roboto"/>
                <a:ea typeface="Roboto"/>
                <a:cs typeface="Roboto"/>
                <a:sym typeface="Roboto"/>
              </a:rPr>
              <a:t>(54%) of the users get through all 5 questions.</a:t>
            </a:r>
            <a:endParaRPr sz="1200">
              <a:solidFill>
                <a:srgbClr val="204056"/>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42" name="Shape 342"/>
        <p:cNvGrpSpPr/>
        <p:nvPr/>
      </p:nvGrpSpPr>
      <p:grpSpPr>
        <a:xfrm>
          <a:off x="0" y="0"/>
          <a:ext cx="0" cy="0"/>
          <a:chOff x="0" y="0"/>
          <a:chExt cx="0" cy="0"/>
        </a:xfrm>
      </p:grpSpPr>
      <p:sp>
        <p:nvSpPr>
          <p:cNvPr id="343" name="Google Shape;34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Roboto Black"/>
                <a:ea typeface="Roboto Black"/>
                <a:cs typeface="Roboto Black"/>
                <a:sym typeface="Roboto Black"/>
              </a:rPr>
              <a:t>2. What is the Quiz Funnel cont’d</a:t>
            </a:r>
            <a:endParaRPr>
              <a:solidFill>
                <a:srgbClr val="F3F3F3"/>
              </a:solidFill>
              <a:latin typeface="Roboto"/>
              <a:ea typeface="Roboto"/>
              <a:cs typeface="Roboto"/>
              <a:sym typeface="Roboto"/>
            </a:endParaRPr>
          </a:p>
        </p:txBody>
      </p:sp>
      <p:graphicFrame>
        <p:nvGraphicFramePr>
          <p:cNvPr id="344" name="Google Shape;344;p54"/>
          <p:cNvGraphicFramePr/>
          <p:nvPr/>
        </p:nvGraphicFramePr>
        <p:xfrm>
          <a:off x="3606850" y="1133275"/>
          <a:ext cx="3000000" cy="3000000"/>
        </p:xfrm>
        <a:graphic>
          <a:graphicData uri="http://schemas.openxmlformats.org/drawingml/2006/table">
            <a:tbl>
              <a:tblPr>
                <a:noFill/>
                <a:tableStyleId>{23505A6A-0F19-481E-8AEC-DDE4902828FF}</a:tableStyleId>
              </a:tblPr>
              <a:tblGrid>
                <a:gridCol w="2122450"/>
                <a:gridCol w="1001150"/>
                <a:gridCol w="790275"/>
                <a:gridCol w="1131925"/>
              </a:tblGrid>
              <a:tr h="514350">
                <a:tc>
                  <a:txBody>
                    <a:bodyPr>
                      <a:noAutofit/>
                    </a:bodyPr>
                    <a:lstStyle/>
                    <a:p>
                      <a:pPr indent="0" lvl="0" marL="0" rtl="0" algn="ctr">
                        <a:lnSpc>
                          <a:spcPct val="115000"/>
                        </a:lnSpc>
                        <a:spcBef>
                          <a:spcPts val="0"/>
                        </a:spcBef>
                        <a:spcAft>
                          <a:spcPts val="0"/>
                        </a:spcAft>
                        <a:buNone/>
                      </a:pPr>
                      <a:r>
                        <a:rPr b="1" lang="en" sz="1000">
                          <a:solidFill>
                            <a:srgbClr val="F3F3F3"/>
                          </a:solidFill>
                        </a:rPr>
                        <a:t>Question</a:t>
                      </a:r>
                      <a:endParaRPr b="1" sz="10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000">
                          <a:solidFill>
                            <a:srgbClr val="F3F3F3"/>
                          </a:solidFill>
                        </a:rPr>
                        <a:t>Responses</a:t>
                      </a:r>
                      <a:endParaRPr b="1" sz="10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000">
                          <a:solidFill>
                            <a:srgbClr val="F3F3F3"/>
                          </a:solidFill>
                        </a:rPr>
                        <a:t>Total </a:t>
                      </a:r>
                      <a:r>
                        <a:rPr b="1" lang="en" sz="1000">
                          <a:solidFill>
                            <a:srgbClr val="F3F3F3"/>
                          </a:solidFill>
                        </a:rPr>
                        <a:t>% Responded</a:t>
                      </a:r>
                      <a:endParaRPr b="1" sz="10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1000">
                          <a:solidFill>
                            <a:srgbClr val="F3F3F3"/>
                          </a:solidFill>
                        </a:rPr>
                        <a:t>% Continued from last question</a:t>
                      </a:r>
                      <a:endParaRPr b="1" sz="1000">
                        <a:solidFill>
                          <a:srgbClr val="F3F3F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1960"/>
                      </a:srgbClr>
                    </a:solidFill>
                  </a:tcPr>
                </a:tc>
              </a:tr>
              <a:tr h="200025">
                <a:tc>
                  <a:txBody>
                    <a:bodyPr>
                      <a:noAutofit/>
                    </a:bodyPr>
                    <a:lstStyle/>
                    <a:p>
                      <a:pPr indent="0" lvl="0" marL="0" rtl="0">
                        <a:lnSpc>
                          <a:spcPct val="115000"/>
                        </a:lnSpc>
                        <a:spcBef>
                          <a:spcPts val="0"/>
                        </a:spcBef>
                        <a:spcAft>
                          <a:spcPts val="0"/>
                        </a:spcAft>
                        <a:buNone/>
                      </a:pPr>
                      <a:r>
                        <a:rPr lang="en" sz="1000"/>
                        <a:t>Q1. What are you looking for?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500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100.00%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100.00%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00025">
                <a:tc>
                  <a:txBody>
                    <a:bodyPr>
                      <a:noAutofit/>
                    </a:bodyPr>
                    <a:lstStyle/>
                    <a:p>
                      <a:pPr indent="0" lvl="0" marL="0" rtl="0">
                        <a:lnSpc>
                          <a:spcPct val="115000"/>
                        </a:lnSpc>
                        <a:spcBef>
                          <a:spcPts val="0"/>
                        </a:spcBef>
                        <a:spcAft>
                          <a:spcPts val="0"/>
                        </a:spcAft>
                        <a:buNone/>
                      </a:pPr>
                      <a:r>
                        <a:rPr lang="en" sz="1000"/>
                        <a:t>Q2. What's your fit?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475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95.00%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95.00%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00025">
                <a:tc>
                  <a:txBody>
                    <a:bodyPr>
                      <a:noAutofit/>
                    </a:bodyPr>
                    <a:lstStyle/>
                    <a:p>
                      <a:pPr indent="0" lvl="0" marL="0" rtl="0">
                        <a:lnSpc>
                          <a:spcPct val="115000"/>
                        </a:lnSpc>
                        <a:spcBef>
                          <a:spcPts val="0"/>
                        </a:spcBef>
                        <a:spcAft>
                          <a:spcPts val="0"/>
                        </a:spcAft>
                        <a:buNone/>
                      </a:pPr>
                      <a:r>
                        <a:rPr lang="en" sz="1000"/>
                        <a:t>Q3. Which shapes do you like?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380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76.00%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80.00%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00025">
                <a:tc>
                  <a:txBody>
                    <a:bodyPr>
                      <a:noAutofit/>
                    </a:bodyPr>
                    <a:lstStyle/>
                    <a:p>
                      <a:pPr indent="0" lvl="0" marL="0" rtl="0">
                        <a:lnSpc>
                          <a:spcPct val="115000"/>
                        </a:lnSpc>
                        <a:spcBef>
                          <a:spcPts val="0"/>
                        </a:spcBef>
                        <a:spcAft>
                          <a:spcPts val="0"/>
                        </a:spcAft>
                        <a:buNone/>
                      </a:pPr>
                      <a:r>
                        <a:rPr lang="en" sz="1000"/>
                        <a:t>Q4. Which colors do you like?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361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72.20%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95.00%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361950">
                <a:tc>
                  <a:txBody>
                    <a:bodyPr>
                      <a:noAutofit/>
                    </a:bodyPr>
                    <a:lstStyle/>
                    <a:p>
                      <a:pPr indent="0" lvl="0" marL="0" rtl="0">
                        <a:lnSpc>
                          <a:spcPct val="115000"/>
                        </a:lnSpc>
                        <a:spcBef>
                          <a:spcPts val="0"/>
                        </a:spcBef>
                        <a:spcAft>
                          <a:spcPts val="0"/>
                        </a:spcAft>
                        <a:buNone/>
                      </a:pPr>
                      <a:r>
                        <a:rPr lang="en" sz="1000"/>
                        <a:t>Q5. When was your last eye exam?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270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54.00%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rtl="0" algn="r">
                        <a:lnSpc>
                          <a:spcPct val="115000"/>
                        </a:lnSpc>
                        <a:spcBef>
                          <a:spcPts val="0"/>
                        </a:spcBef>
                        <a:spcAft>
                          <a:spcPts val="0"/>
                        </a:spcAft>
                        <a:buNone/>
                      </a:pPr>
                      <a:r>
                        <a:rPr lang="en" sz="1000"/>
                        <a:t>74.79%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
        <p:nvSpPr>
          <p:cNvPr id="345" name="Google Shape;345;p54"/>
          <p:cNvSpPr txBox="1"/>
          <p:nvPr/>
        </p:nvSpPr>
        <p:spPr>
          <a:xfrm>
            <a:off x="311700" y="1017725"/>
            <a:ext cx="2855100" cy="732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000">
                <a:solidFill>
                  <a:srgbClr val="F3F3F3"/>
                </a:solidFill>
                <a:latin typeface="Roboto"/>
                <a:ea typeface="Roboto"/>
                <a:cs typeface="Roboto"/>
                <a:sym typeface="Roboto"/>
              </a:rPr>
              <a:t>Where’s the hangup?</a:t>
            </a:r>
            <a:endParaRPr sz="2000">
              <a:solidFill>
                <a:srgbClr val="F3F3F3"/>
              </a:solidFill>
              <a:latin typeface="Roboto"/>
              <a:ea typeface="Roboto"/>
              <a:cs typeface="Roboto"/>
              <a:sym typeface="Roboto"/>
            </a:endParaRPr>
          </a:p>
        </p:txBody>
      </p:sp>
      <p:sp>
        <p:nvSpPr>
          <p:cNvPr id="346" name="Google Shape;346;p54"/>
          <p:cNvSpPr txBox="1"/>
          <p:nvPr/>
        </p:nvSpPr>
        <p:spPr>
          <a:xfrm>
            <a:off x="184200" y="1447825"/>
            <a:ext cx="3110100" cy="885900"/>
          </a:xfrm>
          <a:prstGeom prst="rect">
            <a:avLst/>
          </a:prstGeom>
          <a:noFill/>
          <a:ln>
            <a:noFill/>
          </a:ln>
        </p:spPr>
        <p:txBody>
          <a:bodyPr anchorCtr="0" anchor="t" bIns="91425" lIns="91425" spcFirstLastPara="1" rIns="91425" wrap="square" tIns="91425">
            <a:noAutofit/>
          </a:bodyPr>
          <a:lstStyle/>
          <a:p>
            <a:pPr indent="0" lvl="0" marL="457200" rtl="0">
              <a:lnSpc>
                <a:spcPct val="115000"/>
              </a:lnSpc>
              <a:spcBef>
                <a:spcPts val="0"/>
              </a:spcBef>
              <a:spcAft>
                <a:spcPts val="0"/>
              </a:spcAft>
              <a:buNone/>
            </a:pPr>
            <a:r>
              <a:rPr i="1" lang="en" sz="1200">
                <a:solidFill>
                  <a:srgbClr val="F3F3F3"/>
                </a:solidFill>
                <a:latin typeface="Roboto"/>
                <a:ea typeface="Roboto"/>
                <a:cs typeface="Roboto"/>
                <a:sym typeface="Roboto"/>
              </a:rPr>
              <a:t>Which question(s) of the quiz have a lower completion rate?</a:t>
            </a:r>
            <a:endParaRPr i="1" sz="1200">
              <a:solidFill>
                <a:srgbClr val="F3F3F3"/>
              </a:solidFill>
              <a:latin typeface="Roboto"/>
              <a:ea typeface="Roboto"/>
              <a:cs typeface="Roboto"/>
              <a:sym typeface="Roboto"/>
            </a:endParaRPr>
          </a:p>
          <a:p>
            <a:pPr indent="-304800" lvl="0" marL="914400" rtl="0">
              <a:lnSpc>
                <a:spcPct val="115000"/>
              </a:lnSpc>
              <a:spcBef>
                <a:spcPts val="0"/>
              </a:spcBef>
              <a:spcAft>
                <a:spcPts val="0"/>
              </a:spcAft>
              <a:buClr>
                <a:srgbClr val="F3F3F3"/>
              </a:buClr>
              <a:buSzPts val="1200"/>
              <a:buFont typeface="Roboto"/>
              <a:buChar char="●"/>
            </a:pPr>
            <a:r>
              <a:rPr lang="en" sz="1200">
                <a:solidFill>
                  <a:srgbClr val="F3F3F3"/>
                </a:solidFill>
                <a:latin typeface="Roboto"/>
                <a:ea typeface="Roboto"/>
                <a:cs typeface="Roboto"/>
                <a:sym typeface="Roboto"/>
              </a:rPr>
              <a:t>From our graph we can see that 1 in 5 users who answered Q2 failed to answer </a:t>
            </a:r>
            <a:r>
              <a:rPr lang="en" sz="1200">
                <a:solidFill>
                  <a:srgbClr val="FA726E"/>
                </a:solidFill>
                <a:latin typeface="Roboto"/>
                <a:ea typeface="Roboto"/>
                <a:cs typeface="Roboto"/>
                <a:sym typeface="Roboto"/>
              </a:rPr>
              <a:t>Q3 </a:t>
            </a:r>
            <a:r>
              <a:rPr lang="en" sz="1200">
                <a:solidFill>
                  <a:srgbClr val="F3F3F3"/>
                </a:solidFill>
                <a:latin typeface="Roboto"/>
                <a:ea typeface="Roboto"/>
                <a:cs typeface="Roboto"/>
                <a:sym typeface="Roboto"/>
              </a:rPr>
              <a:t>and 1 in 4 users who answered Q4 failed to answer </a:t>
            </a:r>
            <a:r>
              <a:rPr lang="en" sz="1200">
                <a:solidFill>
                  <a:srgbClr val="FA726E"/>
                </a:solidFill>
                <a:latin typeface="Roboto"/>
                <a:ea typeface="Roboto"/>
                <a:cs typeface="Roboto"/>
                <a:sym typeface="Roboto"/>
              </a:rPr>
              <a:t>Q5</a:t>
            </a:r>
            <a:endParaRPr sz="1200">
              <a:solidFill>
                <a:srgbClr val="F3F3F3"/>
              </a:solidFill>
              <a:latin typeface="Roboto"/>
              <a:ea typeface="Roboto"/>
              <a:cs typeface="Roboto"/>
              <a:sym typeface="Roboto"/>
            </a:endParaRPr>
          </a:p>
        </p:txBody>
      </p:sp>
      <p:sp>
        <p:nvSpPr>
          <p:cNvPr id="347" name="Google Shape;347;p54"/>
          <p:cNvSpPr/>
          <p:nvPr/>
        </p:nvSpPr>
        <p:spPr>
          <a:xfrm>
            <a:off x="8652650" y="2104825"/>
            <a:ext cx="304800" cy="228900"/>
          </a:xfrm>
          <a:prstGeom prst="leftArrow">
            <a:avLst>
              <a:gd fmla="val 50000" name="adj1"/>
              <a:gd fmla="val 50000" name="adj2"/>
            </a:avLst>
          </a:prstGeom>
          <a:solidFill>
            <a:srgbClr val="FA72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Google Shape;348;p54"/>
          <p:cNvSpPr/>
          <p:nvPr/>
        </p:nvSpPr>
        <p:spPr>
          <a:xfrm>
            <a:off x="8652650" y="2656975"/>
            <a:ext cx="304800" cy="228900"/>
          </a:xfrm>
          <a:prstGeom prst="leftArrow">
            <a:avLst>
              <a:gd fmla="val 50000" name="adj1"/>
              <a:gd fmla="val 50000" name="adj2"/>
            </a:avLst>
          </a:prstGeom>
          <a:solidFill>
            <a:srgbClr val="FA72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Google Shape;349;p54"/>
          <p:cNvSpPr txBox="1"/>
          <p:nvPr/>
        </p:nvSpPr>
        <p:spPr>
          <a:xfrm>
            <a:off x="311700" y="3236450"/>
            <a:ext cx="8231700" cy="1689000"/>
          </a:xfrm>
          <a:prstGeom prst="rect">
            <a:avLst/>
          </a:prstGeom>
          <a:noFill/>
          <a:ln>
            <a:noFill/>
          </a:ln>
        </p:spPr>
        <p:txBody>
          <a:bodyPr anchorCtr="0" anchor="t" bIns="91425" lIns="91425" spcFirstLastPara="1" rIns="91425" wrap="square" tIns="91425">
            <a:noAutofit/>
          </a:bodyPr>
          <a:lstStyle/>
          <a:p>
            <a:pPr indent="457200" lvl="0" marL="0" rtl="0">
              <a:lnSpc>
                <a:spcPct val="115000"/>
              </a:lnSpc>
              <a:spcBef>
                <a:spcPts val="0"/>
              </a:spcBef>
              <a:spcAft>
                <a:spcPts val="0"/>
              </a:spcAft>
              <a:buClr>
                <a:schemeClr val="dk1"/>
              </a:buClr>
              <a:buSzPts val="1100"/>
              <a:buFont typeface="Arial"/>
              <a:buNone/>
            </a:pPr>
            <a:r>
              <a:rPr i="1" lang="en" sz="1200">
                <a:solidFill>
                  <a:srgbClr val="F3F3F3"/>
                </a:solidFill>
                <a:latin typeface="Roboto"/>
                <a:ea typeface="Roboto"/>
                <a:cs typeface="Roboto"/>
                <a:sym typeface="Roboto"/>
              </a:rPr>
              <a:t>What do you think is the reason?</a:t>
            </a:r>
            <a:r>
              <a:rPr lang="en" sz="1200">
                <a:solidFill>
                  <a:srgbClr val="F3F3F3"/>
                </a:solidFill>
                <a:latin typeface="Roboto"/>
                <a:ea typeface="Roboto"/>
                <a:cs typeface="Roboto"/>
                <a:sym typeface="Roboto"/>
              </a:rPr>
              <a:t>	</a:t>
            </a:r>
            <a:endParaRPr sz="1200">
              <a:solidFill>
                <a:srgbClr val="F3F3F3"/>
              </a:solidFill>
              <a:latin typeface="Roboto"/>
              <a:ea typeface="Roboto"/>
              <a:cs typeface="Roboto"/>
              <a:sym typeface="Roboto"/>
            </a:endParaRPr>
          </a:p>
          <a:p>
            <a:pPr indent="-304800" lvl="0" marL="914400" rtl="0">
              <a:lnSpc>
                <a:spcPct val="115000"/>
              </a:lnSpc>
              <a:spcBef>
                <a:spcPts val="0"/>
              </a:spcBef>
              <a:spcAft>
                <a:spcPts val="0"/>
              </a:spcAft>
              <a:buClr>
                <a:srgbClr val="F3F3F3"/>
              </a:buClr>
              <a:buSzPts val="1200"/>
              <a:buFont typeface="Roboto"/>
              <a:buChar char="●"/>
            </a:pPr>
            <a:r>
              <a:rPr lang="en" sz="1200">
                <a:solidFill>
                  <a:srgbClr val="FA726E"/>
                </a:solidFill>
                <a:latin typeface="Roboto"/>
                <a:ea typeface="Roboto"/>
                <a:cs typeface="Roboto"/>
                <a:sym typeface="Roboto"/>
              </a:rPr>
              <a:t>Q3</a:t>
            </a:r>
            <a:r>
              <a:rPr lang="en" sz="1200">
                <a:solidFill>
                  <a:srgbClr val="F3F3F3"/>
                </a:solidFill>
                <a:latin typeface="Roboto"/>
                <a:ea typeface="Roboto"/>
                <a:cs typeface="Roboto"/>
                <a:sym typeface="Roboto"/>
              </a:rPr>
              <a:t> is a matter of style. </a:t>
            </a:r>
            <a:r>
              <a:rPr lang="en" sz="1200">
                <a:solidFill>
                  <a:srgbClr val="FFFFFF"/>
                </a:solidFill>
                <a:latin typeface="Roboto"/>
                <a:ea typeface="Roboto"/>
                <a:cs typeface="Roboto"/>
                <a:sym typeface="Roboto"/>
              </a:rPr>
              <a:t>The user may not have any experience with glasses or have only stuck to one style not knowing how the others would look. Possibly by having the user pick out a face shape from a set of examples and then showing how the glasses shapes and selected face shape work together they can get a better idea of their style. </a:t>
            </a:r>
            <a:endParaRPr sz="1200">
              <a:solidFill>
                <a:srgbClr val="FFFFFF"/>
              </a:solidFill>
              <a:latin typeface="Roboto"/>
              <a:ea typeface="Roboto"/>
              <a:cs typeface="Roboto"/>
              <a:sym typeface="Roboto"/>
            </a:endParaRPr>
          </a:p>
          <a:p>
            <a:pPr indent="-304800" lvl="0" marL="914400" rtl="0">
              <a:lnSpc>
                <a:spcPct val="115000"/>
              </a:lnSpc>
              <a:spcBef>
                <a:spcPts val="0"/>
              </a:spcBef>
              <a:spcAft>
                <a:spcPts val="0"/>
              </a:spcAft>
              <a:buClr>
                <a:srgbClr val="FFFFFF"/>
              </a:buClr>
              <a:buSzPts val="1200"/>
              <a:buFont typeface="Roboto"/>
              <a:buChar char="●"/>
            </a:pPr>
            <a:r>
              <a:rPr lang="en" sz="1200">
                <a:solidFill>
                  <a:srgbClr val="FA726E"/>
                </a:solidFill>
                <a:latin typeface="Roboto"/>
                <a:ea typeface="Roboto"/>
                <a:cs typeface="Roboto"/>
                <a:sym typeface="Roboto"/>
              </a:rPr>
              <a:t>Q5</a:t>
            </a:r>
            <a:r>
              <a:rPr lang="en" sz="1200">
                <a:solidFill>
                  <a:srgbClr val="F3F3F3"/>
                </a:solidFill>
                <a:latin typeface="Roboto"/>
                <a:ea typeface="Roboto"/>
                <a:cs typeface="Roboto"/>
                <a:sym typeface="Roboto"/>
              </a:rPr>
              <a:t> is then a question of data. The user answering the quiz questions may neither remember nor have that information readily on hand at the moment. </a:t>
            </a:r>
            <a:endParaRPr sz="1200">
              <a:solidFill>
                <a:srgbClr val="F3F3F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53" name="Shape 353"/>
        <p:cNvGrpSpPr/>
        <p:nvPr/>
      </p:nvGrpSpPr>
      <p:grpSpPr>
        <a:xfrm>
          <a:off x="0" y="0"/>
          <a:ext cx="0" cy="0"/>
          <a:chOff x="0" y="0"/>
          <a:chExt cx="0" cy="0"/>
        </a:xfrm>
      </p:grpSpPr>
      <p:sp>
        <p:nvSpPr>
          <p:cNvPr id="354" name="Google Shape;354;p55"/>
          <p:cNvSpPr txBox="1"/>
          <p:nvPr>
            <p:ph type="title"/>
          </p:nvPr>
        </p:nvSpPr>
        <p:spPr>
          <a:xfrm>
            <a:off x="311700" y="292475"/>
            <a:ext cx="8520600" cy="5727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None/>
            </a:pPr>
            <a:r>
              <a:rPr b="1" lang="en">
                <a:solidFill>
                  <a:srgbClr val="204056"/>
                </a:solidFill>
                <a:latin typeface="Roboto"/>
                <a:ea typeface="Roboto"/>
                <a:cs typeface="Roboto"/>
                <a:sym typeface="Roboto"/>
              </a:rPr>
              <a:t>3. </a:t>
            </a:r>
            <a:r>
              <a:rPr b="1" lang="en">
                <a:solidFill>
                  <a:srgbClr val="204056"/>
                </a:solidFill>
                <a:latin typeface="Roboto"/>
                <a:ea typeface="Roboto"/>
                <a:cs typeface="Roboto"/>
                <a:sym typeface="Roboto"/>
              </a:rPr>
              <a:t>A/B Testing with Home Try-On Funnel</a:t>
            </a:r>
            <a:endParaRPr b="1">
              <a:latin typeface="Roboto"/>
              <a:ea typeface="Roboto"/>
              <a:cs typeface="Roboto"/>
              <a:sym typeface="Roboto"/>
            </a:endParaRPr>
          </a:p>
        </p:txBody>
      </p:sp>
      <p:sp>
        <p:nvSpPr>
          <p:cNvPr id="355" name="Google Shape;355;p55"/>
          <p:cNvSpPr txBox="1"/>
          <p:nvPr>
            <p:ph idx="1" type="body"/>
          </p:nvPr>
        </p:nvSpPr>
        <p:spPr>
          <a:xfrm>
            <a:off x="311725" y="953988"/>
            <a:ext cx="2532600" cy="3416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After the Style Quiz is taken, Warby Parker provides the user with a Home Try On of 3 or 5 pairs of frames. </a:t>
            </a:r>
            <a:endParaRPr sz="1200">
              <a:solidFill>
                <a:srgbClr val="204056"/>
              </a:solidFill>
              <a:latin typeface="Roboto"/>
              <a:ea typeface="Roboto"/>
              <a:cs typeface="Roboto"/>
              <a:sym typeface="Roboto"/>
            </a:endParaRPr>
          </a:p>
          <a:p>
            <a:pPr indent="0" lvl="0" marL="457200" rtl="0">
              <a:spcBef>
                <a:spcPts val="0"/>
              </a:spcBef>
              <a:spcAft>
                <a:spcPts val="0"/>
              </a:spcAft>
              <a:buNone/>
            </a:pPr>
            <a:r>
              <a:t/>
            </a:r>
            <a:endParaRPr sz="1200">
              <a:solidFill>
                <a:srgbClr val="204056"/>
              </a:solidFill>
              <a:latin typeface="Roboto"/>
              <a:ea typeface="Roboto"/>
              <a:cs typeface="Roboto"/>
              <a:sym typeface="Roboto"/>
            </a:endParaRPr>
          </a:p>
          <a:p>
            <a:pPr indent="-304800" lvl="0" marL="457200" rtl="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Warby Parker is doing an A/B test to see whether there are more final purchases from people who get 3 frames or 5 frames.</a:t>
            </a:r>
            <a:endParaRPr sz="1200">
              <a:solidFill>
                <a:srgbClr val="204056"/>
              </a:solidFill>
              <a:latin typeface="Roboto"/>
              <a:ea typeface="Roboto"/>
              <a:cs typeface="Roboto"/>
              <a:sym typeface="Roboto"/>
            </a:endParaRPr>
          </a:p>
          <a:p>
            <a:pPr indent="0" lvl="0" marL="0" rtl="0">
              <a:spcBef>
                <a:spcPts val="0"/>
              </a:spcBef>
              <a:spcAft>
                <a:spcPts val="0"/>
              </a:spcAft>
              <a:buNone/>
            </a:pPr>
            <a:r>
              <a:t/>
            </a:r>
            <a:endParaRPr sz="1200">
              <a:solidFill>
                <a:srgbClr val="204056"/>
              </a:solidFill>
              <a:latin typeface="Roboto"/>
              <a:ea typeface="Roboto"/>
              <a:cs typeface="Roboto"/>
              <a:sym typeface="Roboto"/>
            </a:endParaRPr>
          </a:p>
          <a:p>
            <a:pPr indent="-304800" lvl="0" marL="457200" rtl="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For this funnel there are 3 tables we’re dealing with: quiz, home_try_on, and purchase</a:t>
            </a:r>
            <a:endParaRPr sz="1200">
              <a:solidFill>
                <a:srgbClr val="204056"/>
              </a:solidFill>
              <a:latin typeface="Roboto"/>
              <a:ea typeface="Roboto"/>
              <a:cs typeface="Roboto"/>
              <a:sym typeface="Roboto"/>
            </a:endParaRPr>
          </a:p>
        </p:txBody>
      </p:sp>
      <p:pic>
        <p:nvPicPr>
          <p:cNvPr id="356" name="Google Shape;356;p55"/>
          <p:cNvPicPr preferRelativeResize="0"/>
          <p:nvPr/>
        </p:nvPicPr>
        <p:blipFill>
          <a:blip r:embed="rId3">
            <a:alphaModFix/>
          </a:blip>
          <a:stretch>
            <a:fillRect/>
          </a:stretch>
        </p:blipFill>
        <p:spPr>
          <a:xfrm>
            <a:off x="3268138" y="1062038"/>
            <a:ext cx="1800225" cy="3019425"/>
          </a:xfrm>
          <a:prstGeom prst="rect">
            <a:avLst/>
          </a:prstGeom>
          <a:noFill/>
          <a:ln>
            <a:noFill/>
          </a:ln>
        </p:spPr>
      </p:pic>
      <p:sp>
        <p:nvSpPr>
          <p:cNvPr id="357" name="Google Shape;357;p55"/>
          <p:cNvSpPr txBox="1"/>
          <p:nvPr/>
        </p:nvSpPr>
        <p:spPr>
          <a:xfrm>
            <a:off x="5492200" y="1062050"/>
            <a:ext cx="2637300" cy="35511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The Quiz table consists of the unique user_id and the answers provided to the first 4 questions</a:t>
            </a:r>
            <a:endParaRPr sz="1200">
              <a:solidFill>
                <a:srgbClr val="204056"/>
              </a:solidFill>
              <a:latin typeface="Roboto"/>
              <a:ea typeface="Roboto"/>
              <a:cs typeface="Roboto"/>
              <a:sym typeface="Roboto"/>
            </a:endParaRPr>
          </a:p>
          <a:p>
            <a:pPr indent="0" lvl="0" marL="0" rtl="0">
              <a:spcBef>
                <a:spcPts val="0"/>
              </a:spcBef>
              <a:spcAft>
                <a:spcPts val="0"/>
              </a:spcAft>
              <a:buNone/>
            </a:pPr>
            <a:r>
              <a:t/>
            </a:r>
            <a:endParaRPr sz="1200">
              <a:solidFill>
                <a:srgbClr val="204056"/>
              </a:solidFill>
              <a:latin typeface="Roboto"/>
              <a:ea typeface="Roboto"/>
              <a:cs typeface="Roboto"/>
              <a:sym typeface="Roboto"/>
            </a:endParaRPr>
          </a:p>
          <a:p>
            <a:pPr indent="-304800" lvl="0" marL="457200" rtl="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Home_try_on provides us with the user_id’s of the customers who received a home try on. It also lists their address and whether they were in the group to receive 3 frames or 5 frames</a:t>
            </a:r>
            <a:endParaRPr sz="1200">
              <a:solidFill>
                <a:srgbClr val="204056"/>
              </a:solidFill>
              <a:latin typeface="Roboto"/>
              <a:ea typeface="Roboto"/>
              <a:cs typeface="Roboto"/>
              <a:sym typeface="Roboto"/>
            </a:endParaRPr>
          </a:p>
          <a:p>
            <a:pPr indent="0" lvl="0" marL="0" rtl="0">
              <a:spcBef>
                <a:spcPts val="0"/>
              </a:spcBef>
              <a:spcAft>
                <a:spcPts val="0"/>
              </a:spcAft>
              <a:buNone/>
            </a:pPr>
            <a:r>
              <a:t/>
            </a:r>
            <a:endParaRPr sz="1200">
              <a:solidFill>
                <a:srgbClr val="204056"/>
              </a:solidFill>
              <a:latin typeface="Roboto"/>
              <a:ea typeface="Roboto"/>
              <a:cs typeface="Roboto"/>
              <a:sym typeface="Roboto"/>
            </a:endParaRPr>
          </a:p>
          <a:p>
            <a:pPr indent="-304800" lvl="0" marL="457200">
              <a:spcBef>
                <a:spcPts val="0"/>
              </a:spcBef>
              <a:spcAft>
                <a:spcPts val="0"/>
              </a:spcAft>
              <a:buClr>
                <a:srgbClr val="204056"/>
              </a:buClr>
              <a:buSzPts val="1200"/>
              <a:buFont typeface="Roboto"/>
              <a:buChar char="●"/>
            </a:pPr>
            <a:r>
              <a:rPr lang="en" sz="1200">
                <a:solidFill>
                  <a:srgbClr val="204056"/>
                </a:solidFill>
                <a:latin typeface="Roboto"/>
                <a:ea typeface="Roboto"/>
                <a:cs typeface="Roboto"/>
                <a:sym typeface="Roboto"/>
              </a:rPr>
              <a:t>Purchase contains the user_id of those who made a final purchase, along with the product_id number, the style, model_name, color, and price. </a:t>
            </a:r>
            <a:endParaRPr sz="1200">
              <a:solidFill>
                <a:srgbClr val="204056"/>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61" name="Shape 361"/>
        <p:cNvGrpSpPr/>
        <p:nvPr/>
      </p:nvGrpSpPr>
      <p:grpSpPr>
        <a:xfrm>
          <a:off x="0" y="0"/>
          <a:ext cx="0" cy="0"/>
          <a:chOff x="0" y="0"/>
          <a:chExt cx="0" cy="0"/>
        </a:xfrm>
      </p:grpSpPr>
      <p:sp>
        <p:nvSpPr>
          <p:cNvPr id="362" name="Google Shape;362;p56"/>
          <p:cNvSpPr txBox="1"/>
          <p:nvPr>
            <p:ph type="title"/>
          </p:nvPr>
        </p:nvSpPr>
        <p:spPr>
          <a:xfrm>
            <a:off x="311700" y="150775"/>
            <a:ext cx="8520600" cy="5727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None/>
            </a:pPr>
            <a:r>
              <a:rPr b="1" lang="en">
                <a:solidFill>
                  <a:srgbClr val="F3F3F3"/>
                </a:solidFill>
                <a:latin typeface="Roboto"/>
                <a:ea typeface="Roboto"/>
                <a:cs typeface="Roboto"/>
                <a:sym typeface="Roboto"/>
              </a:rPr>
              <a:t>3. A/B Testing with Home Try-On Funnel cont’d</a:t>
            </a:r>
            <a:endParaRPr b="1">
              <a:solidFill>
                <a:srgbClr val="F3F3F3"/>
              </a:solidFill>
              <a:latin typeface="Roboto"/>
              <a:ea typeface="Roboto"/>
              <a:cs typeface="Roboto"/>
              <a:sym typeface="Roboto"/>
            </a:endParaRPr>
          </a:p>
        </p:txBody>
      </p:sp>
      <p:pic>
        <p:nvPicPr>
          <p:cNvPr id="363" name="Google Shape;363;p56"/>
          <p:cNvPicPr preferRelativeResize="0"/>
          <p:nvPr/>
        </p:nvPicPr>
        <p:blipFill>
          <a:blip r:embed="rId3">
            <a:alphaModFix/>
          </a:blip>
          <a:stretch>
            <a:fillRect/>
          </a:stretch>
        </p:blipFill>
        <p:spPr>
          <a:xfrm>
            <a:off x="264000" y="843350"/>
            <a:ext cx="2074950" cy="2676449"/>
          </a:xfrm>
          <a:prstGeom prst="rect">
            <a:avLst/>
          </a:prstGeom>
          <a:noFill/>
          <a:ln>
            <a:noFill/>
          </a:ln>
        </p:spPr>
      </p:pic>
      <p:graphicFrame>
        <p:nvGraphicFramePr>
          <p:cNvPr id="364" name="Google Shape;364;p56"/>
          <p:cNvGraphicFramePr/>
          <p:nvPr/>
        </p:nvGraphicFramePr>
        <p:xfrm>
          <a:off x="2884500" y="843350"/>
          <a:ext cx="3000000" cy="3000000"/>
        </p:xfrm>
        <a:graphic>
          <a:graphicData uri="http://schemas.openxmlformats.org/drawingml/2006/table">
            <a:tbl>
              <a:tblPr>
                <a:noFill/>
                <a:tableStyleId>{DA0A8007-A3BB-43F2-A80A-C90236D535AE}</a:tableStyleId>
              </a:tblPr>
              <a:tblGrid>
                <a:gridCol w="1038625"/>
                <a:gridCol w="515575"/>
                <a:gridCol w="493750"/>
                <a:gridCol w="777025"/>
              </a:tblGrid>
              <a:tr h="450900">
                <a:tc>
                  <a:txBody>
                    <a:bodyPr>
                      <a:noAutofit/>
                    </a:bodyPr>
                    <a:lstStyle/>
                    <a:p>
                      <a:pPr indent="0" lvl="0" marL="0" rtl="0" algn="ctr">
                        <a:lnSpc>
                          <a:spcPct val="115000"/>
                        </a:lnSpc>
                        <a:spcBef>
                          <a:spcPts val="0"/>
                        </a:spcBef>
                        <a:spcAft>
                          <a:spcPts val="0"/>
                        </a:spcAft>
                        <a:buNone/>
                      </a:pPr>
                      <a:r>
                        <a:rPr b="1" lang="en" sz="800">
                          <a:solidFill>
                            <a:srgbClr val="F3F3F3"/>
                          </a:solidFill>
                        </a:rPr>
                        <a:t>user_id</a:t>
                      </a:r>
                      <a:endParaRPr b="1" sz="800">
                        <a:solidFill>
                          <a:srgbClr val="F3F3F3"/>
                        </a:solidFill>
                      </a:endParaRPr>
                    </a:p>
                  </a:txBody>
                  <a:tcPr marT="19050" marB="19050" marR="28575" marL="28575" anchor="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800">
                          <a:solidFill>
                            <a:srgbClr val="F3F3F3"/>
                          </a:solidFill>
                        </a:rPr>
                        <a:t>is_home_try_on</a:t>
                      </a:r>
                      <a:endParaRPr b="1" sz="800">
                        <a:solidFill>
                          <a:srgbClr val="F3F3F3"/>
                        </a:solidFill>
                      </a:endParaRPr>
                    </a:p>
                  </a:txBody>
                  <a:tcPr marT="19050" marB="19050" marR="28575" marL="28575" anchor="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800">
                          <a:solidFill>
                            <a:srgbClr val="F3F3F3"/>
                          </a:solidFill>
                        </a:rPr>
                        <a:t>number_of_pairs</a:t>
                      </a:r>
                      <a:endParaRPr b="1" sz="800">
                        <a:solidFill>
                          <a:srgbClr val="F3F3F3"/>
                        </a:solidFill>
                      </a:endParaRPr>
                    </a:p>
                  </a:txBody>
                  <a:tcPr marT="19050" marB="19050" marR="28575" marL="28575" anchor="b">
                    <a:solidFill>
                      <a:srgbClr val="204056">
                        <a:alpha val="81960"/>
                      </a:srgbClr>
                    </a:solidFill>
                  </a:tcPr>
                </a:tc>
                <a:tc>
                  <a:txBody>
                    <a:bodyPr>
                      <a:noAutofit/>
                    </a:bodyPr>
                    <a:lstStyle/>
                    <a:p>
                      <a:pPr indent="0" lvl="0" marL="0" rtl="0" algn="ctr">
                        <a:lnSpc>
                          <a:spcPct val="115000"/>
                        </a:lnSpc>
                        <a:spcBef>
                          <a:spcPts val="0"/>
                        </a:spcBef>
                        <a:spcAft>
                          <a:spcPts val="0"/>
                        </a:spcAft>
                        <a:buNone/>
                      </a:pPr>
                      <a:r>
                        <a:rPr b="1" lang="en" sz="800">
                          <a:solidFill>
                            <a:srgbClr val="F3F3F3"/>
                          </a:solidFill>
                        </a:rPr>
                        <a:t>is_purchase</a:t>
                      </a:r>
                      <a:endParaRPr b="1" sz="800">
                        <a:solidFill>
                          <a:srgbClr val="F3F3F3"/>
                        </a:solidFill>
                      </a:endParaRPr>
                    </a:p>
                  </a:txBody>
                  <a:tcPr marT="19050" marB="19050" marR="28575" marL="28575" anchor="b">
                    <a:solidFill>
                      <a:srgbClr val="204056">
                        <a:alpha val="81960"/>
                      </a:srgbClr>
                    </a:solidFill>
                  </a:tcPr>
                </a:tc>
              </a:tr>
              <a:tr h="280450">
                <a:tc>
                  <a:txBody>
                    <a:bodyPr>
                      <a:noAutofit/>
                    </a:bodyPr>
                    <a:lstStyle/>
                    <a:p>
                      <a:pPr indent="0" lvl="0" marL="0" rtl="0">
                        <a:lnSpc>
                          <a:spcPct val="115000"/>
                        </a:lnSpc>
                        <a:spcBef>
                          <a:spcPts val="0"/>
                        </a:spcBef>
                        <a:spcAft>
                          <a:spcPts val="0"/>
                        </a:spcAft>
                        <a:buNone/>
                      </a:pPr>
                      <a:r>
                        <a:rPr lang="en" sz="800"/>
                        <a:t>4e8118dc-bb3d-49bf-85fc-cca8d83232ac</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c>
                  <a:txBody>
                    <a:bodyPr>
                      <a:noAutofit/>
                    </a:bodyPr>
                    <a:lstStyle/>
                    <a:p>
                      <a:pPr indent="0" lvl="0" marL="0" rtl="0">
                        <a:lnSpc>
                          <a:spcPct val="115000"/>
                        </a:lnSpc>
                        <a:spcBef>
                          <a:spcPts val="0"/>
                        </a:spcBef>
                        <a:spcAft>
                          <a:spcPts val="0"/>
                        </a:spcAft>
                        <a:buNone/>
                      </a:pPr>
                      <a:r>
                        <a:rPr lang="en" sz="800"/>
                        <a:t>3 pairs</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r>
              <a:tr h="280450">
                <a:tc>
                  <a:txBody>
                    <a:bodyPr>
                      <a:noAutofit/>
                    </a:bodyPr>
                    <a:lstStyle/>
                    <a:p>
                      <a:pPr indent="0" lvl="0" marL="0" rtl="0">
                        <a:lnSpc>
                          <a:spcPct val="115000"/>
                        </a:lnSpc>
                        <a:spcBef>
                          <a:spcPts val="0"/>
                        </a:spcBef>
                        <a:spcAft>
                          <a:spcPts val="0"/>
                        </a:spcAft>
                        <a:buNone/>
                      </a:pPr>
                      <a:r>
                        <a:rPr lang="en" sz="800"/>
                        <a:t>291f1cca-e507-48be-b063-002b14906468</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c>
                  <a:txBody>
                    <a:bodyPr>
                      <a:noAutofit/>
                    </a:bodyPr>
                    <a:lstStyle/>
                    <a:p>
                      <a:pPr indent="0" lvl="0" marL="0" rtl="0">
                        <a:lnSpc>
                          <a:spcPct val="115000"/>
                        </a:lnSpc>
                        <a:spcBef>
                          <a:spcPts val="0"/>
                        </a:spcBef>
                        <a:spcAft>
                          <a:spcPts val="0"/>
                        </a:spcAft>
                        <a:buNone/>
                      </a:pPr>
                      <a:r>
                        <a:rPr lang="en" sz="800"/>
                        <a:t>3 pairs</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r>
              <a:tr h="280450">
                <a:tc>
                  <a:txBody>
                    <a:bodyPr>
                      <a:noAutofit/>
                    </a:bodyPr>
                    <a:lstStyle/>
                    <a:p>
                      <a:pPr indent="0" lvl="0" marL="0" rtl="0">
                        <a:lnSpc>
                          <a:spcPct val="115000"/>
                        </a:lnSpc>
                        <a:spcBef>
                          <a:spcPts val="0"/>
                        </a:spcBef>
                        <a:spcAft>
                          <a:spcPts val="0"/>
                        </a:spcAft>
                        <a:buNone/>
                      </a:pPr>
                      <a:r>
                        <a:rPr lang="en" sz="800"/>
                        <a:t>75122300-0736-4087-b6d8-c0c5373a1a04</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c>
                  <a:txBody>
                    <a:bodyPr>
                      <a:noAutofit/>
                    </a:bodyPr>
                    <a:lstStyle/>
                    <a:p>
                      <a:pPr indent="0" lvl="0" marL="0" rtl="0">
                        <a:spcBef>
                          <a:spcPts val="0"/>
                        </a:spcBef>
                        <a:spcAft>
                          <a:spcPts val="0"/>
                        </a:spcAft>
                        <a:buNone/>
                      </a:pPr>
                      <a:r>
                        <a:rPr lang="en" sz="800"/>
                        <a:t>Null</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r>
              <a:tr h="280450">
                <a:tc>
                  <a:txBody>
                    <a:bodyPr>
                      <a:noAutofit/>
                    </a:bodyPr>
                    <a:lstStyle/>
                    <a:p>
                      <a:pPr indent="0" lvl="0" marL="0" rtl="0">
                        <a:lnSpc>
                          <a:spcPct val="115000"/>
                        </a:lnSpc>
                        <a:spcBef>
                          <a:spcPts val="0"/>
                        </a:spcBef>
                        <a:spcAft>
                          <a:spcPts val="0"/>
                        </a:spcAft>
                        <a:buNone/>
                      </a:pPr>
                      <a:r>
                        <a:rPr lang="en" sz="800"/>
                        <a:t>75bc6ebd-40cd-4e1d-a301-27ddd93b12e2</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c>
                  <a:txBody>
                    <a:bodyPr>
                      <a:noAutofit/>
                    </a:bodyPr>
                    <a:lstStyle/>
                    <a:p>
                      <a:pPr indent="0" lvl="0" marL="0" rtl="0">
                        <a:lnSpc>
                          <a:spcPct val="115000"/>
                        </a:lnSpc>
                        <a:spcBef>
                          <a:spcPts val="0"/>
                        </a:spcBef>
                        <a:spcAft>
                          <a:spcPts val="0"/>
                        </a:spcAft>
                        <a:buNone/>
                      </a:pPr>
                      <a:r>
                        <a:rPr lang="en" sz="800"/>
                        <a:t>5 pairs</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r>
              <a:tr h="280450">
                <a:tc>
                  <a:txBody>
                    <a:bodyPr>
                      <a:noAutofit/>
                    </a:bodyPr>
                    <a:lstStyle/>
                    <a:p>
                      <a:pPr indent="0" lvl="0" marL="0" rtl="0">
                        <a:lnSpc>
                          <a:spcPct val="115000"/>
                        </a:lnSpc>
                        <a:spcBef>
                          <a:spcPts val="0"/>
                        </a:spcBef>
                        <a:spcAft>
                          <a:spcPts val="0"/>
                        </a:spcAft>
                        <a:buNone/>
                      </a:pPr>
                      <a:r>
                        <a:rPr lang="en" sz="800"/>
                        <a:t>ce965c4d-7a2b-4db6-9847-601747fa7812</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c>
                  <a:txBody>
                    <a:bodyPr>
                      <a:noAutofit/>
                    </a:bodyPr>
                    <a:lstStyle/>
                    <a:p>
                      <a:pPr indent="0" lvl="0" marL="0" rtl="0">
                        <a:lnSpc>
                          <a:spcPct val="115000"/>
                        </a:lnSpc>
                        <a:spcBef>
                          <a:spcPts val="0"/>
                        </a:spcBef>
                        <a:spcAft>
                          <a:spcPts val="0"/>
                        </a:spcAft>
                        <a:buNone/>
                      </a:pPr>
                      <a:r>
                        <a:rPr lang="en" sz="800"/>
                        <a:t>3 pairs</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r>
              <a:tr h="280450">
                <a:tc>
                  <a:txBody>
                    <a:bodyPr>
                      <a:noAutofit/>
                    </a:bodyPr>
                    <a:lstStyle/>
                    <a:p>
                      <a:pPr indent="0" lvl="0" marL="0" rtl="0">
                        <a:lnSpc>
                          <a:spcPct val="115000"/>
                        </a:lnSpc>
                        <a:spcBef>
                          <a:spcPts val="0"/>
                        </a:spcBef>
                        <a:spcAft>
                          <a:spcPts val="0"/>
                        </a:spcAft>
                        <a:buNone/>
                      </a:pPr>
                      <a:r>
                        <a:rPr lang="en" sz="800"/>
                        <a:t>28867d12-27a6-4e6a-a5fb-8bb5440117ae</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c>
                  <a:txBody>
                    <a:bodyPr>
                      <a:noAutofit/>
                    </a:bodyPr>
                    <a:lstStyle/>
                    <a:p>
                      <a:pPr indent="0" lvl="0" marL="0" rtl="0">
                        <a:lnSpc>
                          <a:spcPct val="115000"/>
                        </a:lnSpc>
                        <a:spcBef>
                          <a:spcPts val="0"/>
                        </a:spcBef>
                        <a:spcAft>
                          <a:spcPts val="0"/>
                        </a:spcAft>
                        <a:buNone/>
                      </a:pPr>
                      <a:r>
                        <a:rPr lang="en" sz="800"/>
                        <a:t>5 pairs</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r>
              <a:tr h="280450">
                <a:tc>
                  <a:txBody>
                    <a:bodyPr>
                      <a:noAutofit/>
                    </a:bodyPr>
                    <a:lstStyle/>
                    <a:p>
                      <a:pPr indent="0" lvl="0" marL="0" rtl="0">
                        <a:lnSpc>
                          <a:spcPct val="115000"/>
                        </a:lnSpc>
                        <a:spcBef>
                          <a:spcPts val="0"/>
                        </a:spcBef>
                        <a:spcAft>
                          <a:spcPts val="0"/>
                        </a:spcAft>
                        <a:buNone/>
                      </a:pPr>
                      <a:r>
                        <a:rPr lang="en" sz="800"/>
                        <a:t>5a7a7e13-fbcf-46e4-9093-79799649d6c5</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c>
                  <a:txBody>
                    <a:bodyPr>
                      <a:noAutofit/>
                    </a:bodyPr>
                    <a:lstStyle/>
                    <a:p>
                      <a:pPr indent="0" lvl="0" marL="0" rtl="0">
                        <a:spcBef>
                          <a:spcPts val="0"/>
                        </a:spcBef>
                        <a:spcAft>
                          <a:spcPts val="0"/>
                        </a:spcAft>
                        <a:buNone/>
                      </a:pPr>
                      <a:r>
                        <a:rPr lang="en" sz="800"/>
                        <a:t>Null</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r>
              <a:tr h="280450">
                <a:tc>
                  <a:txBody>
                    <a:bodyPr>
                      <a:noAutofit/>
                    </a:bodyPr>
                    <a:lstStyle/>
                    <a:p>
                      <a:pPr indent="0" lvl="0" marL="0" rtl="0">
                        <a:lnSpc>
                          <a:spcPct val="115000"/>
                        </a:lnSpc>
                        <a:spcBef>
                          <a:spcPts val="0"/>
                        </a:spcBef>
                        <a:spcAft>
                          <a:spcPts val="0"/>
                        </a:spcAft>
                        <a:buNone/>
                      </a:pPr>
                      <a:r>
                        <a:rPr lang="en" sz="800"/>
                        <a:t>0143cb8b-bb81-4916-9750-ce956c9f9bd9</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c>
                  <a:txBody>
                    <a:bodyPr>
                      <a:noAutofit/>
                    </a:bodyPr>
                    <a:lstStyle/>
                    <a:p>
                      <a:pPr indent="0" lvl="0" marL="0" rtl="0">
                        <a:spcBef>
                          <a:spcPts val="0"/>
                        </a:spcBef>
                        <a:spcAft>
                          <a:spcPts val="0"/>
                        </a:spcAft>
                        <a:buNone/>
                      </a:pPr>
                      <a:r>
                        <a:rPr lang="en" sz="800"/>
                        <a:t>Null</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r>
              <a:tr h="280450">
                <a:tc>
                  <a:txBody>
                    <a:bodyPr>
                      <a:noAutofit/>
                    </a:bodyPr>
                    <a:lstStyle/>
                    <a:p>
                      <a:pPr indent="0" lvl="0" marL="0" rtl="0">
                        <a:lnSpc>
                          <a:spcPct val="115000"/>
                        </a:lnSpc>
                        <a:spcBef>
                          <a:spcPts val="0"/>
                        </a:spcBef>
                        <a:spcAft>
                          <a:spcPts val="0"/>
                        </a:spcAft>
                        <a:buNone/>
                      </a:pPr>
                      <a:r>
                        <a:rPr lang="en" sz="800"/>
                        <a:t>a4ccc1b3-cbb6-449c-b7a5-03af42c97433</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c>
                  <a:txBody>
                    <a:bodyPr>
                      <a:noAutofit/>
                    </a:bodyPr>
                    <a:lstStyle/>
                    <a:p>
                      <a:pPr indent="0" lvl="0" marL="0" rtl="0">
                        <a:lnSpc>
                          <a:spcPct val="115000"/>
                        </a:lnSpc>
                        <a:spcBef>
                          <a:spcPts val="0"/>
                        </a:spcBef>
                        <a:spcAft>
                          <a:spcPts val="0"/>
                        </a:spcAft>
                        <a:buNone/>
                      </a:pPr>
                      <a:r>
                        <a:rPr lang="en" sz="800"/>
                        <a:t>5 pairs</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r>
              <a:tr h="280450">
                <a:tc>
                  <a:txBody>
                    <a:bodyPr>
                      <a:noAutofit/>
                    </a:bodyPr>
                    <a:lstStyle/>
                    <a:p>
                      <a:pPr indent="0" lvl="0" marL="0" rtl="0">
                        <a:lnSpc>
                          <a:spcPct val="115000"/>
                        </a:lnSpc>
                        <a:spcBef>
                          <a:spcPts val="0"/>
                        </a:spcBef>
                        <a:spcAft>
                          <a:spcPts val="0"/>
                        </a:spcAft>
                        <a:buNone/>
                      </a:pPr>
                      <a:r>
                        <a:rPr lang="en" sz="800"/>
                        <a:t>b1dded76-cd60-4222-82cb-f6d464104298</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True</a:t>
                      </a:r>
                      <a:endParaRPr sz="800"/>
                    </a:p>
                  </a:txBody>
                  <a:tcPr marT="19050" marB="19050" marR="28575" marL="28575" anchor="b">
                    <a:solidFill>
                      <a:srgbClr val="F3F3F3"/>
                    </a:solidFill>
                  </a:tcPr>
                </a:tc>
                <a:tc>
                  <a:txBody>
                    <a:bodyPr>
                      <a:noAutofit/>
                    </a:bodyPr>
                    <a:lstStyle/>
                    <a:p>
                      <a:pPr indent="0" lvl="0" marL="0" rtl="0">
                        <a:lnSpc>
                          <a:spcPct val="115000"/>
                        </a:lnSpc>
                        <a:spcBef>
                          <a:spcPts val="0"/>
                        </a:spcBef>
                        <a:spcAft>
                          <a:spcPts val="0"/>
                        </a:spcAft>
                        <a:buNone/>
                      </a:pPr>
                      <a:r>
                        <a:rPr lang="en" sz="800"/>
                        <a:t>3 pairs</a:t>
                      </a:r>
                      <a:endParaRPr sz="800"/>
                    </a:p>
                  </a:txBody>
                  <a:tcPr marT="19050" marB="19050" marR="28575" marL="28575" anchor="b">
                    <a:solidFill>
                      <a:srgbClr val="F3F3F3"/>
                    </a:solidFill>
                  </a:tcPr>
                </a:tc>
                <a:tc>
                  <a:txBody>
                    <a:bodyPr>
                      <a:noAutofit/>
                    </a:bodyPr>
                    <a:lstStyle/>
                    <a:p>
                      <a:pPr indent="0" lvl="0" marL="0" rtl="0" algn="ctr">
                        <a:lnSpc>
                          <a:spcPct val="115000"/>
                        </a:lnSpc>
                        <a:spcBef>
                          <a:spcPts val="0"/>
                        </a:spcBef>
                        <a:spcAft>
                          <a:spcPts val="0"/>
                        </a:spcAft>
                        <a:buNone/>
                      </a:pPr>
                      <a:r>
                        <a:rPr lang="en" sz="800"/>
                        <a:t>False</a:t>
                      </a:r>
                      <a:endParaRPr sz="800"/>
                    </a:p>
                  </a:txBody>
                  <a:tcPr marT="19050" marB="19050" marR="28575" marL="28575" anchor="b">
                    <a:solidFill>
                      <a:srgbClr val="F3F3F3"/>
                    </a:solidFill>
                  </a:tcPr>
                </a:tc>
              </a:tr>
            </a:tbl>
          </a:graphicData>
        </a:graphic>
      </p:graphicFrame>
      <p:sp>
        <p:nvSpPr>
          <p:cNvPr id="365" name="Google Shape;365;p56"/>
          <p:cNvSpPr txBox="1"/>
          <p:nvPr/>
        </p:nvSpPr>
        <p:spPr>
          <a:xfrm>
            <a:off x="6047975" y="843350"/>
            <a:ext cx="2985300" cy="387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3F3F3"/>
                </a:solidFill>
                <a:latin typeface="Roboto"/>
                <a:ea typeface="Roboto"/>
                <a:cs typeface="Roboto"/>
                <a:sym typeface="Roboto"/>
              </a:rPr>
              <a:t>Combining the 3 tables, we get a better look at how far each user got in the process and which number of pairs they received. </a:t>
            </a:r>
            <a:endParaRPr sz="1200">
              <a:solidFill>
                <a:srgbClr val="F3F3F3"/>
              </a:solidFill>
              <a:latin typeface="Roboto"/>
              <a:ea typeface="Roboto"/>
              <a:cs typeface="Roboto"/>
              <a:sym typeface="Roboto"/>
            </a:endParaRPr>
          </a:p>
          <a:p>
            <a:pPr indent="0" lvl="0" marL="0">
              <a:spcBef>
                <a:spcPts val="0"/>
              </a:spcBef>
              <a:spcAft>
                <a:spcPts val="0"/>
              </a:spcAft>
              <a:buNone/>
            </a:pPr>
            <a:r>
              <a:t/>
            </a:r>
            <a:endParaRPr sz="1200">
              <a:solidFill>
                <a:srgbClr val="F3F3F3"/>
              </a:solidFill>
              <a:latin typeface="Roboto"/>
              <a:ea typeface="Roboto"/>
              <a:cs typeface="Roboto"/>
              <a:sym typeface="Roboto"/>
            </a:endParaRPr>
          </a:p>
          <a:p>
            <a:pPr indent="0" lvl="0" marL="0">
              <a:spcBef>
                <a:spcPts val="0"/>
              </a:spcBef>
              <a:spcAft>
                <a:spcPts val="0"/>
              </a:spcAft>
              <a:buNone/>
            </a:pPr>
            <a:r>
              <a:t/>
            </a:r>
            <a:endParaRPr sz="1200">
              <a:solidFill>
                <a:srgbClr val="F3F3F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